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>
  <p:sldMasterIdLst>
    <p:sldMasterId id="214748373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16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7" r:id="rId63"/>
    <p:sldId id="318" r:id="rId64"/>
    <p:sldId id="315" r:id="rId65"/>
  </p:sldIdLst>
  <p:sldSz cx="18281466" cy="10283541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>
        <a:alpha val="100000"/>
      </a:srgbClr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100" d="100"/>
          <a:sy n="100" d="100"/>
        </p:scale>
        <p:origin x="0" y="0"/>
      </p:cViewPr>
      <p:guideLst>
        <p:guide orient="horz" pos="3232"/>
        <p:guide pos="575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presProps" Target="presProps.xml"  /><Relationship Id="rId67" Type="http://schemas.openxmlformats.org/officeDocument/2006/relationships/viewProps" Target="viewProps.xml"  /><Relationship Id="rId68" Type="http://schemas.openxmlformats.org/officeDocument/2006/relationships/theme" Target="theme/theme1.xml"  /><Relationship Id="rId69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64" y="685800"/>
            <a:ext cx="609587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071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3077" y="2399493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911729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9290735" y="5974320"/>
            <a:ext cx="8074312" cy="3292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55526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sym typeface="Calibri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cs typeface="+mn-cs"/>
                <a:sym typeface="Calibri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2022-02-22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88888">
                  <a:alpha val="100000"/>
                </a:srgbClr>
              </a:solidFill>
              <a:latin typeface="Calibri"/>
              <a:ea typeface="Calibri"/>
              <a:cs typeface="+mn-cs"/>
              <a:sym typeface="Calibri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2041" y="6353597"/>
            <a:ext cx="289508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sym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cs typeface="+mn-cs"/>
                <a:sym typeface="Calibri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88888">
                  <a:alpha val="100000"/>
                </a:srgbClr>
              </a:solidFill>
              <a:latin typeface="Calibri"/>
              <a:ea typeface="Calibri"/>
              <a:cs typeface="+mn-cs"/>
              <a:sym typeface="Calibri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0409" y="6353597"/>
            <a:ext cx="2133234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sym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7E9A8DE3-1DD2-4EA6-A72F-197D5214BEB9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88888">
                  <a:alpha val="100000"/>
                </a:srgbClr>
              </a:solidFill>
              <a:latin typeface="Calibri"/>
              <a:ea typeface="Calibri"/>
              <a:sym typeface="Calibri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914071" y="411818"/>
            <a:ext cx="16453316" cy="171392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071" y="2399493"/>
            <a:ext cx="16453316" cy="678666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5526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sym typeface="Calibri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cs typeface="+mn-cs"/>
                <a:sym typeface="Calibri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2022-02-22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88888">
                  <a:alpha val="100000"/>
                </a:srgbClr>
              </a:solidFill>
              <a:latin typeface="Calibri"/>
              <a:ea typeface="Calibri"/>
              <a:cs typeface="+mn-cs"/>
              <a:sym typeface="Calibri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2041" y="6353597"/>
            <a:ext cx="289508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sym typeface="Calibri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cs typeface="+mn-cs"/>
                <a:sym typeface="Calibri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88888">
                  <a:alpha val="100000"/>
                </a:srgbClr>
              </a:solidFill>
              <a:latin typeface="Calibri"/>
              <a:ea typeface="Calibri"/>
              <a:cs typeface="+mn-cs"/>
              <a:sym typeface="Calibri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0409" y="6353597"/>
            <a:ext cx="2133234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sym typeface="Calibri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4BC0BBF0-6434-4ADD-98F2-91C07BB57E67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88888">
                    <a:alpha val="100000"/>
                  </a:srgbClr>
                </a:solidFill>
                <a:latin typeface="Calibri"/>
                <a:ea typeface="Calibri"/>
                <a:cs typeface="+mn-cs"/>
                <a:sym typeface="Calibri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88888">
                  <a:alpha val="100000"/>
                </a:srgbClr>
              </a:solidFill>
              <a:latin typeface="Calibri"/>
              <a:ea typeface="Calibri"/>
              <a:cs typeface="+mn-cs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.png"  /><Relationship Id="rId11" Type="http://schemas.openxmlformats.org/officeDocument/2006/relationships/image" Target="../media/image4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4.png"  /><Relationship Id="rId5" Type="http://schemas.openxmlformats.org/officeDocument/2006/relationships/image" Target="../media/image4.png"  /><Relationship Id="rId6" Type="http://schemas.openxmlformats.org/officeDocument/2006/relationships/image" Target="../media/image4.png"  /><Relationship Id="rId7" Type="http://schemas.openxmlformats.org/officeDocument/2006/relationships/image" Target="../media/image4.png"  /><Relationship Id="rId8" Type="http://schemas.openxmlformats.org/officeDocument/2006/relationships/image" Target="../media/image4.png"  /><Relationship Id="rId9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8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9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20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21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2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2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Relationship Id="rId4" Type="http://schemas.openxmlformats.org/officeDocument/2006/relationships/image" Target="../media/image2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25.jpeg"  /><Relationship Id="rId4" Type="http://schemas.openxmlformats.org/officeDocument/2006/relationships/image" Target="../media/image26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27.jpeg"  /><Relationship Id="rId4" Type="http://schemas.openxmlformats.org/officeDocument/2006/relationships/image" Target="../media/image28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29.jpeg"  /><Relationship Id="rId4" Type="http://schemas.openxmlformats.org/officeDocument/2006/relationships/image" Target="../media/image30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31.jpeg"  /><Relationship Id="rId4" Type="http://schemas.openxmlformats.org/officeDocument/2006/relationships/image" Target="../media/image32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33.jpeg"  /><Relationship Id="rId4" Type="http://schemas.openxmlformats.org/officeDocument/2006/relationships/image" Target="../media/image34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35.jpeg"  /><Relationship Id="rId4" Type="http://schemas.openxmlformats.org/officeDocument/2006/relationships/image" Target="../media/image36.jpe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37.jpeg"  /><Relationship Id="rId4" Type="http://schemas.openxmlformats.org/officeDocument/2006/relationships/image" Target="../media/image38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39.jpeg"  /><Relationship Id="rId4" Type="http://schemas.openxmlformats.org/officeDocument/2006/relationships/image" Target="../media/image40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41.jpeg"  /><Relationship Id="rId4" Type="http://schemas.openxmlformats.org/officeDocument/2006/relationships/image" Target="../media/image4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43.jpe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44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45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46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47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48.jpe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49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Relationship Id="rId3" Type="http://schemas.openxmlformats.org/officeDocument/2006/relationships/image" Target="../media/image8.png"  /><Relationship Id="rId4" Type="http://schemas.openxmlformats.org/officeDocument/2006/relationships/image" Target="../media/image8.png"  /><Relationship Id="rId5" Type="http://schemas.openxmlformats.org/officeDocument/2006/relationships/image" Target="../media/image8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50.jpe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51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52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53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54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55.jpe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56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57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5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Relationship Id="rId4" Type="http://schemas.openxmlformats.org/officeDocument/2006/relationships/image" Target="../media/image58.jpeg"  /><Relationship Id="rId5" Type="http://schemas.openxmlformats.org/officeDocument/2006/relationships/image" Target="../media/image59.jpeg"  /><Relationship Id="rId6" Type="http://schemas.openxmlformats.org/officeDocument/2006/relationships/image" Target="../media/image60.jpeg"  /><Relationship Id="rId7" Type="http://schemas.openxmlformats.org/officeDocument/2006/relationships/image" Target="../media/image61.jpeg"  /><Relationship Id="rId8" Type="http://schemas.openxmlformats.org/officeDocument/2006/relationships/image" Target="../media/image62.jpeg"  /><Relationship Id="rId9" Type="http://schemas.openxmlformats.org/officeDocument/2006/relationships/image" Target="../media/image63.jpe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4.png"  /><Relationship Id="rId3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d4755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0662877" y="0"/>
            <a:ext cx="10321608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77" name=""/>
          <p:cNvSpPr txBox="1"/>
          <p:nvPr/>
        </p:nvSpPr>
        <p:spPr>
          <a:xfrm>
            <a:off x="11107" y="1941166"/>
            <a:ext cx="11262860" cy="14634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9000" b="0" i="0" baseline="0" mc:Ignorable="hp" hp:hslEmbossed="0">
                <a:solidFill>
                  <a:srgbClr val="eeece1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DATABASE DESIGN</a:t>
            </a:r>
            <a:endParaRPr xmlns:mc="http://schemas.openxmlformats.org/markup-compatibility/2006" xmlns:hp="http://schemas.haansoft.com/office/presentation/8.0" kumimoji="1" lang="en-US" altLang="en-US" sz="9000" b="0" i="0" mc:Ignorable="hp" hp:hslEmbossed="0">
              <a:solidFill>
                <a:srgbClr val="eeece1">
                  <a:alpha val="100000"/>
                </a:srgbClr>
              </a:solidFill>
              <a:latin typeface="Calibri"/>
              <a:ea typeface="Calibri"/>
              <a:sym typeface="Calibri"/>
            </a:endParaRPr>
          </a:p>
        </p:txBody>
      </p:sp>
      <p:sp>
        <p:nvSpPr>
          <p:cNvPr id="3078" name=""/>
          <p:cNvSpPr txBox="1"/>
          <p:nvPr/>
        </p:nvSpPr>
        <p:spPr>
          <a:xfrm>
            <a:off x="1423737" y="4212436"/>
            <a:ext cx="7716995" cy="6460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600" b="1" i="0" baseline="0" mc:Ignorable="hp" hp:hslEmbossed="0">
                <a:solidFill>
                  <a:srgbClr val="c8d5d3">
                    <a:alpha val="100000"/>
                  </a:srgbClr>
                </a:solidFill>
                <a:latin typeface="Arial"/>
                <a:sym typeface="Arial"/>
              </a:rPr>
              <a:t>2022 1조 공부어때조 DB설계</a:t>
            </a:r>
            <a:endParaRPr xmlns:mc="http://schemas.openxmlformats.org/markup-compatibility/2006" xmlns:hp="http://schemas.haansoft.com/office/presentation/8.0" kumimoji="0" lang="en-US" altLang="en-US" sz="3600" b="1" i="0" mc:Ignorable="hp" hp:hslEmbossed="0">
              <a:solidFill>
                <a:srgbClr val="c8d5d3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079" name=""/>
          <p:cNvSpPr txBox="1"/>
          <p:nvPr/>
        </p:nvSpPr>
        <p:spPr>
          <a:xfrm>
            <a:off x="2055424" y="8340812"/>
            <a:ext cx="6279024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4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송승준,김대민,엄선화,정진광,한수현,이소영</a:t>
            </a:r>
            <a:endParaRPr xmlns:mc="http://schemas.openxmlformats.org/markup-compatibility/2006" xmlns:hp="http://schemas.haansoft.com/office/presentation/8.0" kumimoji="1" lang="en-US" altLang="en-US" sz="2400" b="0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Calibri"/>
              <a:sym typeface="Calibri"/>
            </a:endParaRPr>
          </a:p>
        </p:txBody>
      </p:sp>
      <p:sp>
        <p:nvSpPr>
          <p:cNvPr id="3080" name=""/>
          <p:cNvSpPr txBox="1"/>
          <p:nvPr/>
        </p:nvSpPr>
        <p:spPr>
          <a:xfrm>
            <a:off x="1276100" y="8340812"/>
            <a:ext cx="604727" cy="4761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5" tIns="45700" rIns="91425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d6e7e5">
                    <a:alpha val="100000"/>
                  </a:srgbClr>
                </a:solidFill>
                <a:latin typeface="Arial"/>
                <a:sym typeface="Arial"/>
              </a:rPr>
              <a:t>M.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d6e7e5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308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513876" y="7283684"/>
            <a:ext cx="2590323" cy="25903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"/>
          <p:cNvSpPr txBox="1"/>
          <p:nvPr/>
        </p:nvSpPr>
        <p:spPr>
          <a:xfrm>
            <a:off x="10950169" y="1284026"/>
            <a:ext cx="8321723" cy="9396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관리자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2293" name=""/>
          <p:cNvSpPr txBox="1"/>
          <p:nvPr/>
        </p:nvSpPr>
        <p:spPr>
          <a:xfrm>
            <a:off x="10207350" y="798358"/>
            <a:ext cx="66599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229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7556687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229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11059" y="2222095"/>
            <a:ext cx="6134569" cy="58377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2296" name=""/>
          <p:cNvGraphicFramePr/>
          <p:nvPr/>
        </p:nvGraphicFramePr>
        <p:xfrm>
          <a:off x="8028122" y="4302917"/>
          <a:ext cx="9828014" cy="1671344"/>
        </p:xfrm>
        <a:graphic>
          <a:graphicData uri="http://schemas.openxmlformats.org/drawingml/2006/table">
            <a:tbl>
              <a:tblPr firstRow="1" bandRow="1"/>
              <a:tblGrid>
                <a:gridCol w="9828014"/>
              </a:tblGrid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-관리자는 공지사항에 대한 모든 권한을 가진다.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-관리자는 크리에이터의 가입을 승인 또는 거절 할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-관리자는 게시판에 대한 모든 권한을 가진다.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313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2314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8150307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3317" name=""/>
          <p:cNvSpPr txBox="1"/>
          <p:nvPr/>
        </p:nvSpPr>
        <p:spPr>
          <a:xfrm>
            <a:off x="10950169" y="1393596"/>
            <a:ext cx="8321723" cy="9284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카테고리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3318" name=""/>
          <p:cNvSpPr txBox="1"/>
          <p:nvPr/>
        </p:nvSpPr>
        <p:spPr>
          <a:xfrm>
            <a:off x="10478734" y="860259"/>
            <a:ext cx="6659979" cy="4714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331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96800" y="2079258"/>
            <a:ext cx="6999573" cy="61234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3320" name=""/>
          <p:cNvGraphicFramePr/>
          <p:nvPr/>
        </p:nvGraphicFramePr>
        <p:xfrm>
          <a:off x="8605834" y="4531490"/>
          <a:ext cx="8761397" cy="1580863"/>
        </p:xfrm>
        <a:graphic>
          <a:graphicData uri="http://schemas.openxmlformats.org/drawingml/2006/table">
            <a:tbl>
              <a:tblPr firstRow="1" bandRow="1"/>
              <a:tblGrid>
                <a:gridCol w="8761397"/>
              </a:tblGrid>
              <a:tr h="852333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-카테고리는</a:t>
                      </a:r>
                      <a:r>
          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          <a:solidFill>
                            <a:srgbClr val="9bbb59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5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카테고리 코드</a:t>
                      </a:r>
                      <a:r>
          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5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카테고리 이름</a:t>
                      </a:r>
                      <a:r>
          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으로 이루어져 있다.</a:t>
                      </a:r>
                      <a:endParaRPr xmlns:mc="http://schemas.openxmlformats.org/markup-compatibility/2006" xmlns:hp="http://schemas.haansoft.com/office/presentation/8.0" kumimoji="1" lang="en-US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728530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-카테고리는 </a:t>
                      </a:r>
                      <a:r>
                        <a:rPr xmlns:mc="http://schemas.openxmlformats.org/markup-compatibility/2006" xmlns:hp="http://schemas.haansoft.com/office/presentation/8.0" kumimoji="0" lang="en-US" altLang="en-US" sz="25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카테고리 코드</a:t>
                      </a:r>
                      <a:r>
          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로 구별한다.</a:t>
                      </a:r>
                      <a:endParaRPr xmlns:mc="http://schemas.openxmlformats.org/markup-compatibility/2006" xmlns:hp="http://schemas.haansoft.com/office/presentation/8.0" kumimoji="1" lang="en-US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333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3334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8226498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4341" name=""/>
          <p:cNvSpPr txBox="1"/>
          <p:nvPr/>
        </p:nvSpPr>
        <p:spPr>
          <a:xfrm>
            <a:off x="12397686" y="1407829"/>
            <a:ext cx="8321778" cy="9301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상품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4342" name=""/>
          <p:cNvSpPr txBox="1"/>
          <p:nvPr/>
        </p:nvSpPr>
        <p:spPr>
          <a:xfrm>
            <a:off x="11240644" y="722167"/>
            <a:ext cx="6659923" cy="4729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434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63483" y="1896735"/>
            <a:ext cx="7488423" cy="64885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4344" name=""/>
          <p:cNvGraphicFramePr/>
          <p:nvPr/>
        </p:nvGraphicFramePr>
        <p:xfrm>
          <a:off x="8683643" y="4394960"/>
          <a:ext cx="9066161" cy="1633276"/>
        </p:xfrm>
        <a:graphic>
          <a:graphicData uri="http://schemas.openxmlformats.org/drawingml/2006/table">
            <a:tbl>
              <a:tblPr firstRow="1" bandRow="1"/>
              <a:tblGrid>
                <a:gridCol w="9066161"/>
              </a:tblGrid>
              <a:tr h="74756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481076" lvl="0" indent="-228630" algn="just" defTabSz="1028836" rtl="0" eaLnBrk="1" latinLnBrk="0" hangingPunct="1">
                        <a:lnSpc>
                          <a:spcPct val="107000"/>
                        </a:lnSpc>
                        <a:spcBef>
                          <a:spcPct val="20000"/>
                        </a:spcBef>
                        <a:spcAft>
                          <a:spcPct val="800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-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상품(동영상), 상품명, 상품 설명, 상품 가격, 상품 카테고리, 노출 여부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정보를 유지해야 한다.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4285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-상품은 결제한 회원만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조회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할 수 있다.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4285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-상품은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상품번호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로 식별한다.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361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4362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7951932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5365" name=""/>
          <p:cNvSpPr txBox="1"/>
          <p:nvPr/>
        </p:nvSpPr>
        <p:spPr>
          <a:xfrm>
            <a:off x="11102551" y="1512599"/>
            <a:ext cx="8321723" cy="9301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카트(장바구니)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5366" name=""/>
          <p:cNvSpPr txBox="1"/>
          <p:nvPr/>
        </p:nvSpPr>
        <p:spPr>
          <a:xfrm>
            <a:off x="11621543" y="1026930"/>
            <a:ext cx="6659923" cy="4729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536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58677" y="2041135"/>
            <a:ext cx="6913893" cy="619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5368" name=""/>
          <p:cNvGraphicFramePr/>
          <p:nvPr/>
        </p:nvGraphicFramePr>
        <p:xfrm>
          <a:off x="8531262" y="4318825"/>
          <a:ext cx="9293115" cy="2828385"/>
        </p:xfrm>
        <a:graphic>
          <a:graphicData uri="http://schemas.openxmlformats.org/drawingml/2006/table">
            <a:tbl>
              <a:tblPr firstRow="1" bandRow="1"/>
              <a:tblGrid>
                <a:gridCol w="9293115"/>
              </a:tblGrid>
              <a:tr h="79517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회원이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상품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을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주문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할 수 있고, 하나의 상품을 여러 회원이 주문할 수 있다.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79517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-회원이 상품을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주문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하면 주문에 대한 상품정보를 유지하여야 한다.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79517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-상품(강의)에는 수량이 필요 없으니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등록, 삭제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기능만 구현 하면 된다.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4285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결제 취소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가능하다.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389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5390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8591545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6389" name=""/>
          <p:cNvSpPr txBox="1"/>
          <p:nvPr/>
        </p:nvSpPr>
        <p:spPr>
          <a:xfrm>
            <a:off x="12491347" y="1774494"/>
            <a:ext cx="8323341" cy="928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게시판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6390" name=""/>
          <p:cNvSpPr txBox="1"/>
          <p:nvPr/>
        </p:nvSpPr>
        <p:spPr>
          <a:xfrm>
            <a:off x="11773925" y="1317405"/>
            <a:ext cx="6659923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639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50782" y="2041135"/>
            <a:ext cx="7471008" cy="619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6392" name=""/>
          <p:cNvGraphicFramePr/>
          <p:nvPr/>
        </p:nvGraphicFramePr>
        <p:xfrm>
          <a:off x="8988351" y="4455299"/>
          <a:ext cx="8988351" cy="1369762"/>
        </p:xfrm>
        <a:graphic>
          <a:graphicData uri="http://schemas.openxmlformats.org/drawingml/2006/table">
            <a:tbl>
              <a:tblPr firstRow="1" bandRow="1"/>
              <a:tblGrid>
                <a:gridCol w="8988351"/>
              </a:tblGrid>
              <a:tr h="1369762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en-US" sz="2300" b="1" i="0" baseline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-게시판은 크게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1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리뷰 게시판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1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Q&amp;A 게시판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1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공지사항 게시판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으로 나눠진다.</a:t>
                      </a:r>
                      <a:endParaRPr xmlns:mc="http://schemas.openxmlformats.org/markup-compatibility/2006" xmlns:hp="http://schemas.haansoft.com/office/presentation/8.0" kumimoji="0" lang="en-US" altLang="en-US" sz="23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398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6399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8591545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13" name=""/>
          <p:cNvSpPr txBox="1"/>
          <p:nvPr/>
        </p:nvSpPr>
        <p:spPr>
          <a:xfrm>
            <a:off x="11502484" y="1850685"/>
            <a:ext cx="8321778" cy="928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리뷰게시판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7414" name=""/>
          <p:cNvSpPr txBox="1"/>
          <p:nvPr/>
        </p:nvSpPr>
        <p:spPr>
          <a:xfrm>
            <a:off x="11350158" y="1331694"/>
            <a:ext cx="6658304" cy="4729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741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50782" y="2041135"/>
            <a:ext cx="7471008" cy="619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7416" name=""/>
          <p:cNvGraphicFramePr/>
          <p:nvPr/>
        </p:nvGraphicFramePr>
        <p:xfrm>
          <a:off x="8988351" y="4107723"/>
          <a:ext cx="8759834" cy="2915252"/>
        </p:xfrm>
        <a:graphic>
          <a:graphicData uri="http://schemas.openxmlformats.org/drawingml/2006/table">
            <a:tbl>
              <a:tblPr firstRow="1" bandRow="1"/>
              <a:tblGrid>
                <a:gridCol w="8759834"/>
              </a:tblGrid>
              <a:tr h="44285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상품에 대한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게시글을 1개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만 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작성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할 수 있다.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게시글은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글번호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글제목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글내용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작성일자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상품번호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별점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사진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정보를 유지해야 한다.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4285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-게시글은 글번호로 식별한다.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4285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-리뷰 게시판에는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별점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을 달 수 있다. 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4285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사진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을 올릴 수 있다 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4285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-결제한 사람만 리뷰를 남길 수 있다. 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448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7449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"/>
          <p:cNvSpPr txBox="1"/>
          <p:nvPr/>
        </p:nvSpPr>
        <p:spPr>
          <a:xfrm>
            <a:off x="11578675" y="1788784"/>
            <a:ext cx="8321778" cy="9300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Q&amp;A게시판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8437" name=""/>
          <p:cNvSpPr txBox="1"/>
          <p:nvPr/>
        </p:nvSpPr>
        <p:spPr>
          <a:xfrm>
            <a:off x="11545352" y="1331694"/>
            <a:ext cx="6659923" cy="4729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graphicFrame>
        <p:nvGraphicFramePr>
          <p:cNvPr id="18438" name=""/>
          <p:cNvGraphicFramePr/>
          <p:nvPr/>
        </p:nvGraphicFramePr>
        <p:xfrm>
          <a:off x="8910598" y="4009316"/>
          <a:ext cx="9072469" cy="2829509"/>
        </p:xfrm>
        <a:graphic>
          <a:graphicData uri="http://schemas.openxmlformats.org/drawingml/2006/table">
            <a:tbl>
              <a:tblPr firstRow="1" bandRow="1"/>
              <a:tblGrid>
                <a:gridCol w="9072469"/>
              </a:tblGrid>
              <a:tr h="44285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-회원만 상품에 대한 문의글을 여러개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작성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할 수 있다.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79199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-게시글은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글번호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글제목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글내용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작성일자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상품번호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정보를 유지해야 한다.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79517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-문의 게시판에는 회원 본인 작성글에만 작성자와 관리자가 답변을 달 수 있다.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795176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-공개/비공개를 설정할 수 있다.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8459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8591545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846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50782" y="2041135"/>
            <a:ext cx="7471008" cy="619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8461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8462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8591545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9461" name=""/>
          <p:cNvSpPr txBox="1"/>
          <p:nvPr/>
        </p:nvSpPr>
        <p:spPr>
          <a:xfrm>
            <a:off x="10893013" y="1774494"/>
            <a:ext cx="8321778" cy="9380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공지사항 게시판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9462" name=""/>
          <p:cNvSpPr txBox="1"/>
          <p:nvPr/>
        </p:nvSpPr>
        <p:spPr>
          <a:xfrm>
            <a:off x="11545352" y="1317405"/>
            <a:ext cx="6659923" cy="4761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946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50782" y="2041135"/>
            <a:ext cx="7471008" cy="619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9464" name=""/>
          <p:cNvGraphicFramePr/>
          <p:nvPr/>
        </p:nvGraphicFramePr>
        <p:xfrm>
          <a:off x="9658162" y="4475951"/>
          <a:ext cx="7471008" cy="791994"/>
        </p:xfrm>
        <a:graphic>
          <a:graphicData uri="http://schemas.openxmlformats.org/drawingml/2006/table">
            <a:tbl>
              <a:tblPr firstRow="1" bandRow="1"/>
              <a:tblGrid>
                <a:gridCol w="7471008"/>
              </a:tblGrid>
              <a:tr h="79199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-크리에이터는 공지 게시글을 여러개</a:t>
                      </a:r>
                      <a:r>
                        <a:rPr xmlns:mc="http://schemas.openxmlformats.org/markup-compatibility/2006" xmlns:hp="http://schemas.haansoft.com/office/presentation/8.0" kumimoji="0" lang="en-US" altLang="en-US" sz="23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작성 할</a:t>
                      </a:r>
                      <a:r>
        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수 있다.</a:t>
                      </a:r>
        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9470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9471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515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"/>
          <p:cNvSpPr txBox="1"/>
          <p:nvPr/>
        </p:nvSpPr>
        <p:spPr>
          <a:xfrm>
            <a:off x="5764722" y="4339421"/>
            <a:ext cx="6829776" cy="9380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5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1-2.개념적 설계</a:t>
            </a:r>
            <a:endParaRPr xmlns:mc="http://schemas.openxmlformats.org/markup-compatibility/2006" xmlns:hp="http://schemas.haansoft.com/office/presentation/8.0" kumimoji="0" lang="en-US" altLang="en-US" sz="55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0485" name=""/>
          <p:cNvSpPr txBox="1"/>
          <p:nvPr/>
        </p:nvSpPr>
        <p:spPr>
          <a:xfrm>
            <a:off x="6423424" y="5348881"/>
            <a:ext cx="5763159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30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conceptual design</a:t>
            </a:r>
            <a:endParaRPr xmlns:mc="http://schemas.openxmlformats.org/markup-compatibility/2006" xmlns:hp="http://schemas.haansoft.com/office/presentation/8.0" kumimoji="1" lang="en-US" altLang="en-US" sz="3000" b="0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Calibri"/>
              <a:sym typeface="Calibri"/>
            </a:endParaRPr>
          </a:p>
        </p:txBody>
      </p:sp>
      <p:pic>
        <p:nvPicPr>
          <p:cNvPr id="2048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151" y="669810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048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9151" y="9489927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"/>
          <p:cNvSpPr txBox="1"/>
          <p:nvPr/>
        </p:nvSpPr>
        <p:spPr>
          <a:xfrm>
            <a:off x="6596459" y="226954"/>
            <a:ext cx="5082241" cy="5079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7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7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1509" name=""/>
          <p:cNvSpPr txBox="1"/>
          <p:nvPr/>
        </p:nvSpPr>
        <p:spPr>
          <a:xfrm>
            <a:off x="538080" y="852333"/>
            <a:ext cx="16613304" cy="6777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4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  <a:sym typeface="Open Sans ExtraBold"/>
              </a:rPr>
              <a:t>2.개념적 설계</a:t>
            </a:r>
            <a:endParaRPr xmlns:mc="http://schemas.openxmlformats.org/markup-compatibility/2006" xmlns:hp="http://schemas.haansoft.com/office/presentation/8.0" kumimoji="1" lang="en-US" altLang="en-US" sz="4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  <a:sym typeface="Open Sans ExtraBold"/>
            </a:endParaRPr>
          </a:p>
        </p:txBody>
      </p:sp>
      <p:sp>
        <p:nvSpPr>
          <p:cNvPr id="21510" name=""/>
          <p:cNvSpPr txBox="1"/>
          <p:nvPr/>
        </p:nvSpPr>
        <p:spPr>
          <a:xfrm>
            <a:off x="538080" y="2017356"/>
            <a:ext cx="17198998" cy="79804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※ 설계 </a:t>
            </a:r>
            <a:r>
              <a:rPr xmlns:mc="http://schemas.openxmlformats.org/markup-compatibility/2006" xmlns:hp="http://schemas.haansoft.com/office/presentation/8.0" kumimoji="1" lang="ko-KR" altLang="en-US" sz="38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2 단계 </a:t>
            </a:r>
            <a:r>
              <a:rPr xmlns:mc="http://schemas.openxmlformats.org/markup-compatibility/2006" xmlns:hp="http://schemas.haansoft.com/office/presentation/8.0" kumimoji="1" lang="ko-KR" altLang="en-US" sz="3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:개념적 설계</a:t>
            </a:r>
            <a:endParaRPr xmlns:mc="http://schemas.openxmlformats.org/markup-compatibility/2006" xmlns:hp="http://schemas.haansoft.com/office/presentation/8.0" kumimoji="1" lang="ko-KR" altLang="en-US" sz="38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6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●목적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895468" lvl="3" indent="-258796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25000"/>
              <a:buFont typeface="Arial"/>
              <a:buChar char="‒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DBMS에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독립적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인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개념적 스키마 설계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895468" lvl="3" indent="-258796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0000ff">
                  <a:alpha val="100000"/>
                </a:srgbClr>
              </a:buClr>
              <a:buSzPct val="25000"/>
              <a:buFont typeface="Arial"/>
              <a:buChar char="‒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요구 사항 분석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결과물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을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개념적 데이터 모델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을 이용해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개념적 구조로 표현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0000ff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4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<a:solidFill>
                  <a:srgbClr val="0070c0">
                    <a:alpha val="100000"/>
                  </a:srgbClr>
                </a:solidFill>
                <a:latin typeface="Arial"/>
                <a:sym typeface="Arial"/>
              </a:rPr>
              <a:t>🡺</a:t>
            </a:r>
            <a:r>
              <a:rPr xmlns:mc="http://schemas.openxmlformats.org/markup-compatibility/2006" xmlns:hp="http://schemas.haansoft.com/office/presentation/8.0" kumimoji="1" lang="ko-KR" altLang="en-US" sz="27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7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개념적 모델링</a:t>
            </a:r>
            <a:endParaRPr xmlns:mc="http://schemas.openxmlformats.org/markup-compatibility/2006" xmlns:hp="http://schemas.haansoft.com/office/presentation/8.0" kumimoji="1" lang="ko-KR" altLang="en-US" sz="27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1165379" lvl="4" indent="-231805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25000"/>
              <a:buFont typeface="Arial"/>
              <a:buChar char="»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일반적으로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E-R모델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을 많이 이용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4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7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	</a:t>
            </a: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●결과물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31805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개념적 스키마 :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E-R 다이어그램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4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●주요 작업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31805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요구사항 분석 결과를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기반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으로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중요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한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개체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를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추출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하고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개체 간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의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관계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를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결정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하여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 E-R 다이어그램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을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표현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0000ff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23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2300" b="0" i="0" mc:Ignorable="hp" hp:hslEmbossed="0">
              <a:solidFill>
                <a:srgbClr val="0000ff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-68209" y="-74516"/>
            <a:ext cx="18348112" cy="42282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4101" name="Group 1"/>
          <p:cNvGrpSpPr/>
          <p:nvPr/>
        </p:nvGrpSpPr>
        <p:grpSpPr>
          <a:xfrm rot="0">
            <a:off x="6209141" y="6048833"/>
            <a:ext cx="3869661" cy="634924"/>
            <a:chOff x="6209141" y="6048861"/>
            <a:chExt cx="3869661" cy="634868"/>
          </a:xfrm>
        </p:grpSpPr>
        <p:pic>
          <p:nvPicPr>
            <p:cNvPr id="4102" name="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 rot="5400000">
              <a:off x="8775686" y="6309110"/>
              <a:ext cx="634868" cy="11437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4103" name=""/>
            <p:cNvSpPr txBox="1"/>
            <p:nvPr/>
          </p:nvSpPr>
          <p:spPr>
            <a:xfrm>
              <a:off x="6209141" y="6125024"/>
              <a:ext cx="3869661" cy="4920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ctr">
              <a:spAutoFit/>
            </a:bodyPr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en-US" altLang="en-US" sz="2600" b="0" i="0" baseline="0" mc:Ignorable="hp" hp:hslEmbossed="0">
                  <a:solidFill>
                    <a:srgbClr val="39515f">
                      <a:alpha val="100000"/>
                    </a:srgbClr>
                  </a:solidFill>
                  <a:latin typeface="Arial"/>
                  <a:sym typeface="Arial"/>
                </a:rPr>
                <a:t>1-1. 요구사항분석</a:t>
              </a:r>
              <a:endParaRPr xmlns:mc="http://schemas.openxmlformats.org/markup-compatibility/2006" xmlns:hp="http://schemas.haansoft.com/office/presentation/8.0" kumimoji="1" lang="en-US" altLang="en-US" sz="2600" b="0" i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</p:grpSp>
      <p:pic>
        <p:nvPicPr>
          <p:cNvPr id="410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 rot="5400000">
            <a:off x="8550296" y="7261524"/>
            <a:ext cx="634924" cy="1142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105" name=""/>
          <p:cNvSpPr txBox="1"/>
          <p:nvPr/>
        </p:nvSpPr>
        <p:spPr>
          <a:xfrm>
            <a:off x="6077412" y="7015481"/>
            <a:ext cx="3864861" cy="493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6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1-2.  개념적 설계</a:t>
            </a:r>
            <a:endParaRPr xmlns:mc="http://schemas.openxmlformats.org/markup-compatibility/2006" xmlns:hp="http://schemas.haansoft.com/office/presentation/8.0" kumimoji="1" lang="en-US" altLang="en-US" sz="26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106" name=""/>
          <p:cNvSpPr txBox="1"/>
          <p:nvPr/>
        </p:nvSpPr>
        <p:spPr>
          <a:xfrm>
            <a:off x="1266611" y="4280701"/>
            <a:ext cx="5359989" cy="11459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43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CONTENTS</a:t>
            </a:r>
            <a:endParaRPr xmlns:mc="http://schemas.openxmlformats.org/markup-compatibility/2006" xmlns:hp="http://schemas.haansoft.com/office/presentation/8.0" kumimoji="1" lang="en-US" altLang="en-US" sz="43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107" name=""/>
          <p:cNvSpPr txBox="1"/>
          <p:nvPr/>
        </p:nvSpPr>
        <p:spPr>
          <a:xfrm>
            <a:off x="1476094" y="5140961"/>
            <a:ext cx="1636402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000" b="1" i="0" baseline="0" mc:Ignorable="hp" hp:hslEmbossed="0">
                <a:solidFill>
                  <a:srgbClr val="c8d5d3">
                    <a:alpha val="100000"/>
                  </a:srgbClr>
                </a:solidFill>
                <a:latin typeface="Arial"/>
                <a:sym typeface="Arial"/>
              </a:rPr>
              <a:t>목차</a:t>
            </a:r>
            <a:endParaRPr xmlns:mc="http://schemas.openxmlformats.org/markup-compatibility/2006" xmlns:hp="http://schemas.haansoft.com/office/presentation/8.0" kumimoji="0" lang="en-US" altLang="en-US" sz="3000" b="1" i="0" mc:Ignorable="hp" hp:hslEmbossed="0">
              <a:solidFill>
                <a:srgbClr val="c8d5d3">
                  <a:alpha val="100000"/>
                </a:srgbClr>
              </a:solidFill>
              <a:latin typeface="Arial"/>
              <a:sym typeface="Arial"/>
            </a:endParaRPr>
          </a:p>
        </p:txBody>
      </p:sp>
      <p:grpSp>
        <p:nvGrpSpPr>
          <p:cNvPr id="4108" name="Group 2"/>
          <p:cNvGrpSpPr/>
          <p:nvPr/>
        </p:nvGrpSpPr>
        <p:grpSpPr>
          <a:xfrm rot="0">
            <a:off x="5856821" y="7934461"/>
            <a:ext cx="3869605" cy="634868"/>
            <a:chOff x="5856821" y="7934433"/>
            <a:chExt cx="3869605" cy="634924"/>
          </a:xfrm>
        </p:grpSpPr>
        <p:pic>
          <p:nvPicPr>
            <p:cNvPr id="4109" name="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 rot="5400000">
              <a:off x="8328086" y="8194793"/>
              <a:ext cx="634924" cy="11420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4110" name=""/>
            <p:cNvSpPr txBox="1"/>
            <p:nvPr/>
          </p:nvSpPr>
          <p:spPr>
            <a:xfrm>
              <a:off x="5856821" y="7955113"/>
              <a:ext cx="3869605" cy="4920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ctr">
              <a:spAutoFit/>
            </a:bodyPr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en-US" altLang="en-US" sz="2600" b="0" i="0" baseline="0" mc:Ignorable="hp" hp:hslEmbossed="0">
                  <a:solidFill>
                    <a:srgbClr val="39515f">
                      <a:alpha val="100000"/>
                    </a:srgbClr>
                  </a:solidFill>
                  <a:latin typeface="Arial"/>
                  <a:sym typeface="Arial"/>
                </a:rPr>
                <a:t>1-3.  논리적 설계</a:t>
              </a:r>
              <a:endParaRPr xmlns:mc="http://schemas.openxmlformats.org/markup-compatibility/2006" xmlns:hp="http://schemas.haansoft.com/office/presentation/8.0" kumimoji="1" lang="en-US" altLang="en-US" sz="2600" b="0" i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</p:grpSp>
      <p:grpSp>
        <p:nvGrpSpPr>
          <p:cNvPr id="4111" name="Group 3"/>
          <p:cNvGrpSpPr/>
          <p:nvPr/>
        </p:nvGrpSpPr>
        <p:grpSpPr>
          <a:xfrm rot="0">
            <a:off x="5694894" y="8791539"/>
            <a:ext cx="3868042" cy="634924"/>
            <a:chOff x="5694894" y="8791539"/>
            <a:chExt cx="3868042" cy="634924"/>
          </a:xfrm>
        </p:grpSpPr>
        <p:pic>
          <p:nvPicPr>
            <p:cNvPr id="4112" name="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 rot="5400000">
              <a:off x="8166159" y="9051872"/>
              <a:ext cx="634924" cy="11425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4116" name=""/>
            <p:cNvSpPr txBox="1"/>
            <p:nvPr/>
          </p:nvSpPr>
          <p:spPr>
            <a:xfrm>
              <a:off x="5694894" y="8888382"/>
              <a:ext cx="3868042" cy="4920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ctr">
              <a:spAutoFit/>
            </a:bodyPr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en-US" altLang="en-US" sz="2600" b="0" i="0" baseline="0" mc:Ignorable="hp" hp:hslEmbossed="0">
                  <a:solidFill>
                    <a:srgbClr val="39515f">
                      <a:alpha val="100000"/>
                    </a:srgbClr>
                  </a:solidFill>
                  <a:latin typeface="Arial"/>
                  <a:sym typeface="Arial"/>
                </a:rPr>
                <a:t>1-4.  물리적 설계</a:t>
              </a:r>
              <a:endParaRPr xmlns:mc="http://schemas.openxmlformats.org/markup-compatibility/2006" xmlns:hp="http://schemas.haansoft.com/office/presentation/8.0" kumimoji="1" lang="en-US" altLang="en-US" sz="2600" b="0" i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</p:grpSp>
      <p:pic>
        <p:nvPicPr>
          <p:cNvPr id="4117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 rot="5400000">
            <a:off x="12569938" y="6007691"/>
            <a:ext cx="636431" cy="114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118" name=""/>
          <p:cNvSpPr txBox="1"/>
          <p:nvPr/>
        </p:nvSpPr>
        <p:spPr>
          <a:xfrm>
            <a:off x="9940710" y="5802171"/>
            <a:ext cx="3868042" cy="492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6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2.  Hand Painting</a:t>
            </a:r>
            <a:endParaRPr xmlns:mc="http://schemas.openxmlformats.org/markup-compatibility/2006" xmlns:hp="http://schemas.haansoft.com/office/presentation/8.0" kumimoji="1" lang="en-US" altLang="en-US" sz="26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grpSp>
        <p:nvGrpSpPr>
          <p:cNvPr id="4119" name="Group 4"/>
          <p:cNvGrpSpPr/>
          <p:nvPr/>
        </p:nvGrpSpPr>
        <p:grpSpPr>
          <a:xfrm rot="0">
            <a:off x="5452088" y="5074315"/>
            <a:ext cx="4506093" cy="634868"/>
            <a:chOff x="5452088" y="5072696"/>
            <a:chExt cx="4506093" cy="636487"/>
          </a:xfrm>
        </p:grpSpPr>
        <p:pic>
          <p:nvPicPr>
            <p:cNvPr id="4120" name="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 rot="5400000">
              <a:off x="8962173" y="5333811"/>
              <a:ext cx="636487" cy="11425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4121" name=""/>
            <p:cNvSpPr txBox="1"/>
            <p:nvPr/>
          </p:nvSpPr>
          <p:spPr>
            <a:xfrm>
              <a:off x="5452088" y="5167977"/>
              <a:ext cx="4506093" cy="44598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ctr">
              <a:spAutoFit/>
            </a:bodyPr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  <a:solidFill>
                    <a:srgbClr val="39515f">
                      <a:alpha val="100000"/>
                    </a:srgbClr>
                  </a:solidFill>
                  <a:latin typeface="Arial"/>
                  <a:sym typeface="Arial"/>
                </a:rPr>
                <a:t>   1.데이터 베이스 설계단계 </a:t>
              </a:r>
              <a:endParaRPr xmlns:mc="http://schemas.openxmlformats.org/markup-compatibility/2006" xmlns:hp="http://schemas.haansoft.com/office/presentation/8.0" kumimoji="1" lang="en-US" altLang="en-US" sz="2300" b="0" i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</p:grpSp>
      <p:pic>
        <p:nvPicPr>
          <p:cNvPr id="4122" name="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 rot="5400000">
            <a:off x="7035296" y="7260743"/>
            <a:ext cx="5247349" cy="1157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23" name="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 rot="5400000">
            <a:off x="12561175" y="7046566"/>
            <a:ext cx="634924" cy="1142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124" name=""/>
          <p:cNvSpPr txBox="1"/>
          <p:nvPr/>
        </p:nvSpPr>
        <p:spPr>
          <a:xfrm>
            <a:off x="9929602" y="6841828"/>
            <a:ext cx="3869605" cy="492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3.  화면 정의서</a:t>
            </a:r>
            <a:endParaRPr xmlns:mc="http://schemas.openxmlformats.org/markup-compatibility/2006" xmlns:hp="http://schemas.haansoft.com/office/presentation/8.0" kumimoji="1" lang="ko-KR" altLang="en-US" sz="26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4125" name="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 rot="5400000">
            <a:off x="12564603" y="8080421"/>
            <a:ext cx="634924" cy="1142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126" name=""/>
          <p:cNvSpPr txBox="1"/>
          <p:nvPr/>
        </p:nvSpPr>
        <p:spPr>
          <a:xfrm>
            <a:off x="9933030" y="7875683"/>
            <a:ext cx="3869605" cy="492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26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4</a:t>
            </a:r>
            <a:r>
              <a:rPr xmlns:mc="http://schemas.openxmlformats.org/markup-compatibility/2006" xmlns:hp="http://schemas.haansoft.com/office/presentation/8.0" kumimoji="1" lang="ko-KR" altLang="en-US" sz="26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.  회의  사진</a:t>
            </a:r>
            <a:endParaRPr xmlns:mc="http://schemas.openxmlformats.org/markup-compatibility/2006" xmlns:hp="http://schemas.haansoft.com/office/presentation/8.0" kumimoji="1" lang="ko-KR" altLang="en-US" sz="2600" b="0" i="0" baseline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2928410"/>
            <a:ext cx="18279904" cy="735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2533" name=""/>
          <p:cNvSpPr txBox="1"/>
          <p:nvPr/>
        </p:nvSpPr>
        <p:spPr>
          <a:xfrm>
            <a:off x="531717" y="1553903"/>
            <a:ext cx="3610891" cy="853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개념적 설계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2534" name=""/>
          <p:cNvSpPr txBox="1"/>
          <p:nvPr/>
        </p:nvSpPr>
        <p:spPr>
          <a:xfrm>
            <a:off x="645976" y="1098377"/>
            <a:ext cx="5083860" cy="4301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2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conceptual design</a:t>
            </a:r>
            <a:endParaRPr xmlns:mc="http://schemas.openxmlformats.org/markup-compatibility/2006" xmlns:hp="http://schemas.haansoft.com/office/presentation/8.0" kumimoji="1" lang="en-US" altLang="en-US" sz="22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22536" name="Google Shape;298;g115feb218ea_0_7"/>
          <p:cNvPicPr/>
          <p:nvPr/>
        </p:nvPicPr>
        <p:blipFill rotWithShape="1">
          <a:blip r:embed="rId3">
            <a:alphaModFix/>
          </a:blip>
          <a:srcRect l="29870"/>
          <a:stretch>
            <a:fillRect/>
          </a:stretch>
        </p:blipFill>
        <p:spPr>
          <a:xfrm>
            <a:off x="5005800" y="99880"/>
            <a:ext cx="13007877" cy="1010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2928410"/>
            <a:ext cx="18279904" cy="735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2533" name=""/>
          <p:cNvSpPr txBox="1"/>
          <p:nvPr/>
        </p:nvSpPr>
        <p:spPr>
          <a:xfrm>
            <a:off x="531717" y="1553903"/>
            <a:ext cx="3610891" cy="8538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개념적 설계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2534" name=""/>
          <p:cNvSpPr txBox="1"/>
          <p:nvPr/>
        </p:nvSpPr>
        <p:spPr>
          <a:xfrm>
            <a:off x="645976" y="1098377"/>
            <a:ext cx="5083860" cy="4301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2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conceptual design</a:t>
            </a:r>
            <a:endParaRPr xmlns:mc="http://schemas.openxmlformats.org/markup-compatibility/2006" xmlns:hp="http://schemas.haansoft.com/office/presentation/8.0" kumimoji="1" lang="en-US" altLang="en-US" sz="22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225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70870" y="554130"/>
            <a:ext cx="13766282" cy="9175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515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"/>
          <p:cNvSpPr txBox="1"/>
          <p:nvPr/>
        </p:nvSpPr>
        <p:spPr>
          <a:xfrm>
            <a:off x="5725091" y="4334677"/>
            <a:ext cx="6829720" cy="9380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5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1-3.논리적 설계</a:t>
            </a:r>
            <a:endParaRPr xmlns:mc="http://schemas.openxmlformats.org/markup-compatibility/2006" xmlns:hp="http://schemas.haansoft.com/office/presentation/8.0" kumimoji="0" lang="en-US" altLang="en-US" sz="55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23557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151" y="669810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355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9151" y="9489927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3559" name=""/>
          <p:cNvSpPr txBox="1"/>
          <p:nvPr/>
        </p:nvSpPr>
        <p:spPr>
          <a:xfrm>
            <a:off x="6385357" y="5353681"/>
            <a:ext cx="5763159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30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logical design</a:t>
            </a:r>
            <a:endParaRPr xmlns:mc="http://schemas.openxmlformats.org/markup-compatibility/2006" xmlns:hp="http://schemas.haansoft.com/office/presentation/8.0" kumimoji="1" lang="en-US" altLang="en-US" sz="3000" b="0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"/>
          <p:cNvSpPr txBox="1"/>
          <p:nvPr/>
        </p:nvSpPr>
        <p:spPr>
          <a:xfrm>
            <a:off x="6596459" y="226954"/>
            <a:ext cx="5082241" cy="5079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7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7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4581" name=""/>
          <p:cNvSpPr txBox="1"/>
          <p:nvPr/>
        </p:nvSpPr>
        <p:spPr>
          <a:xfrm>
            <a:off x="538080" y="852333"/>
            <a:ext cx="16613304" cy="6777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4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  <a:sym typeface="Open Sans ExtraBold"/>
              </a:rPr>
              <a:t>3.논리적 설계</a:t>
            </a:r>
            <a:endParaRPr xmlns:mc="http://schemas.openxmlformats.org/markup-compatibility/2006" xmlns:hp="http://schemas.haansoft.com/office/presentation/8.0" kumimoji="1" lang="en-US" altLang="en-US" sz="4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  <a:sym typeface="Open Sans ExtraBold"/>
            </a:endParaRPr>
          </a:p>
        </p:txBody>
      </p:sp>
      <p:sp>
        <p:nvSpPr>
          <p:cNvPr id="24582" name=""/>
          <p:cNvSpPr txBox="1"/>
          <p:nvPr/>
        </p:nvSpPr>
        <p:spPr>
          <a:xfrm>
            <a:off x="541262" y="1826851"/>
            <a:ext cx="17198998" cy="91788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※ 설계 </a:t>
            </a:r>
            <a:r>
              <a:rPr xmlns:mc="http://schemas.openxmlformats.org/markup-compatibility/2006" xmlns:hp="http://schemas.haansoft.com/office/presentation/8.0" kumimoji="1" lang="ko-KR" altLang="en-US" sz="38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3 단계 </a:t>
            </a:r>
            <a:r>
              <a:rPr xmlns:mc="http://schemas.openxmlformats.org/markup-compatibility/2006" xmlns:hp="http://schemas.haansoft.com/office/presentation/8.0" kumimoji="1" lang="ko-KR" altLang="en-US" sz="38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: 논리적 설계</a:t>
            </a:r>
            <a:endParaRPr xmlns:mc="http://schemas.openxmlformats.org/markup-compatibility/2006" xmlns:hp="http://schemas.haansoft.com/office/presentation/8.0" kumimoji="1" lang="ko-KR" altLang="en-US" sz="38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● 목적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895468" lvl="3" indent="-258796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25000"/>
              <a:buFont typeface="Arial"/>
              <a:buChar char="‒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DBMS에 적합한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논리적 스키마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설계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895468" lvl="3" indent="-258796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0000ff">
                  <a:alpha val="100000"/>
                </a:srgbClr>
              </a:buClr>
              <a:buSzPct val="25000"/>
              <a:buFont typeface="Arial"/>
              <a:buChar char="‒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개념적 스키마를 논리적 데이터 모델을 이용해 논리적 구조로 표현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0000ff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<a:solidFill>
                  <a:srgbClr val="0070c0">
                    <a:alpha val="100000"/>
                  </a:srgbClr>
                </a:solidFill>
                <a:latin typeface="Arial"/>
                <a:sym typeface="Arial"/>
              </a:rPr>
              <a:t>🡺</a:t>
            </a:r>
            <a:r>
              <a:rPr xmlns:mc="http://schemas.openxmlformats.org/markup-compatibility/2006" xmlns:hp="http://schemas.haansoft.com/office/presentation/8.0" kumimoji="1" lang="ko-KR" altLang="en-US" sz="27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7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논리적 모델링(데이터 모델링) </a:t>
            </a:r>
            <a:endParaRPr xmlns:mc="http://schemas.openxmlformats.org/markup-compatibility/2006" xmlns:hp="http://schemas.haansoft.com/office/presentation/8.0" kumimoji="1" lang="ko-KR" altLang="en-US" sz="2700" b="0" i="0" baseline="0" mc:Ignorable="hp" hp:hslEmbossed="0">
              <a:solidFill>
                <a:srgbClr val="0000ff">
                  <a:alpha val="100000"/>
                </a:srgbClr>
              </a:solidFill>
              <a:latin typeface="Arial"/>
              <a:sym typeface="Arial"/>
            </a:endParaRPr>
          </a:p>
          <a:p>
            <a:pPr marL="1165379" lvl="4" indent="-252445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0000ff">
                  <a:alpha val="100000"/>
                </a:srgbClr>
              </a:buClr>
              <a:buSzPct val="25000"/>
              <a:buFont typeface="Arial"/>
              <a:buChar char="»"/>
              <a:defRPr/>
            </a:pPr>
            <a:r>
              <a:rPr xmlns:mc="http://schemas.openxmlformats.org/markup-compatibility/2006" xmlns:hp="http://schemas.haansoft.com/office/presentation/8.0" kumimoji="1" lang="ko-KR" altLang="en-US" sz="27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7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일반적으로 관계 데이터 모델을 많이 이용함.</a:t>
            </a:r>
            <a:r>
              <a:rPr xmlns:mc="http://schemas.openxmlformats.org/markup-compatibility/2006" xmlns:hp="http://schemas.haansoft.com/office/presentation/8.0" kumimoji="1" lang="ko-KR" altLang="en-US" sz="27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  </a:t>
            </a:r>
            <a:endParaRPr xmlns:mc="http://schemas.openxmlformats.org/markup-compatibility/2006" xmlns:hp="http://schemas.haansoft.com/office/presentation/8.0" kumimoji="1" lang="ko-KR" altLang="en-US" sz="27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4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7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	</a:t>
            </a: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● 결과물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31805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논리적 스키마 :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릴레이션 스키마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4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● 주요 작업</a:t>
            </a:r>
            <a:endParaRPr xmlns:mc="http://schemas.openxmlformats.org/markup-compatibility/2006" xmlns:hp="http://schemas.haansoft.com/office/presentation/8.0" kumimoji="1" lang="ko-KR" altLang="en-US" sz="3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31805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 개념적 설계 단계의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결과물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인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E-R다이어그램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을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릴레이션 스키마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로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변환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0000ff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31805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 릴레이션 스키마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변환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후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속성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데이터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타입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길이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널 값 허용 여부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 기본값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제약조건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등을 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 세부적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으로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결정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하고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결과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를 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문서화</a:t>
            </a: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시킴</a:t>
            </a:r>
            <a:endParaRPr xmlns:mc="http://schemas.openxmlformats.org/markup-compatibility/2006" xmlns:hp="http://schemas.haansoft.com/office/presentation/8.0" kumimoji="1" lang="ko-KR" altLang="en-US" sz="25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23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2300" b="0" i="0" mc:Ignorable="hp" hp:hslEmbossed="0">
              <a:solidFill>
                <a:srgbClr val="0000ff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2928410"/>
            <a:ext cx="18279904" cy="735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5605" name=""/>
          <p:cNvSpPr txBox="1"/>
          <p:nvPr/>
        </p:nvSpPr>
        <p:spPr>
          <a:xfrm>
            <a:off x="531717" y="1545922"/>
            <a:ext cx="7199567" cy="861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논리적 설계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5606" name=""/>
          <p:cNvSpPr txBox="1"/>
          <p:nvPr/>
        </p:nvSpPr>
        <p:spPr>
          <a:xfrm>
            <a:off x="645976" y="1098377"/>
            <a:ext cx="5083860" cy="415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1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logical design</a:t>
            </a:r>
            <a:endParaRPr xmlns:mc="http://schemas.openxmlformats.org/markup-compatibility/2006" xmlns:hp="http://schemas.haansoft.com/office/presentation/8.0" kumimoji="1" lang="en-US" altLang="en-US" sz="21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2560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12085" y="0"/>
            <a:ext cx="9592598" cy="10283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2928410"/>
            <a:ext cx="18279904" cy="735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6629" name=""/>
          <p:cNvSpPr txBox="1"/>
          <p:nvPr/>
        </p:nvSpPr>
        <p:spPr>
          <a:xfrm>
            <a:off x="531717" y="1545922"/>
            <a:ext cx="7071019" cy="861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논리적 설계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6630" name=""/>
          <p:cNvSpPr txBox="1"/>
          <p:nvPr/>
        </p:nvSpPr>
        <p:spPr>
          <a:xfrm>
            <a:off x="645976" y="1098377"/>
            <a:ext cx="5083860" cy="415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1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logical design</a:t>
            </a:r>
            <a:endParaRPr xmlns:mc="http://schemas.openxmlformats.org/markup-compatibility/2006" xmlns:hp="http://schemas.haansoft.com/office/presentation/8.0" kumimoji="1" lang="en-US" altLang="en-US" sz="21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266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67356" y="842236"/>
            <a:ext cx="11969036" cy="8621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2928410"/>
            <a:ext cx="18279904" cy="735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7653" name=""/>
          <p:cNvSpPr txBox="1"/>
          <p:nvPr/>
        </p:nvSpPr>
        <p:spPr>
          <a:xfrm>
            <a:off x="531717" y="1545922"/>
            <a:ext cx="7199567" cy="861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논리적 설계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7654" name=""/>
          <p:cNvSpPr txBox="1"/>
          <p:nvPr/>
        </p:nvSpPr>
        <p:spPr>
          <a:xfrm>
            <a:off x="645976" y="1098377"/>
            <a:ext cx="5083860" cy="415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1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logical design</a:t>
            </a:r>
            <a:endParaRPr xmlns:mc="http://schemas.openxmlformats.org/markup-compatibility/2006" xmlns:hp="http://schemas.haansoft.com/office/presentation/8.0" kumimoji="1" lang="en-US" altLang="en-US" sz="21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2765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150392" y="0"/>
            <a:ext cx="9083576" cy="102835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515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"/>
          <p:cNvSpPr txBox="1"/>
          <p:nvPr/>
        </p:nvSpPr>
        <p:spPr>
          <a:xfrm>
            <a:off x="5572709" y="4294991"/>
            <a:ext cx="6829775" cy="9396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5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1-4.물리적 설계</a:t>
            </a:r>
            <a:endParaRPr xmlns:mc="http://schemas.openxmlformats.org/markup-compatibility/2006" xmlns:hp="http://schemas.haansoft.com/office/presentation/8.0" kumimoji="0" lang="en-US" altLang="en-US" sz="55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28677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151" y="669810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867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9151" y="9489927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8679" name=""/>
          <p:cNvSpPr txBox="1"/>
          <p:nvPr/>
        </p:nvSpPr>
        <p:spPr>
          <a:xfrm>
            <a:off x="6232975" y="5313995"/>
            <a:ext cx="5763159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30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physical design</a:t>
            </a:r>
            <a:endParaRPr xmlns:mc="http://schemas.openxmlformats.org/markup-compatibility/2006" xmlns:hp="http://schemas.haansoft.com/office/presentation/8.0" kumimoji="1" lang="en-US" altLang="en-US" sz="3000" b="0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528506"/>
            <a:ext cx="18279904" cy="87550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9701" name=""/>
          <p:cNvSpPr txBox="1"/>
          <p:nvPr/>
        </p:nvSpPr>
        <p:spPr>
          <a:xfrm>
            <a:off x="493650" y="260277"/>
            <a:ext cx="5083804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physical design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29703" name=""/>
          <p:cNvSpPr txBox="1"/>
          <p:nvPr/>
        </p:nvSpPr>
        <p:spPr>
          <a:xfrm>
            <a:off x="226954" y="631686"/>
            <a:ext cx="7199623" cy="861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물리적 설계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2970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298" y="1540420"/>
            <a:ext cx="16173406" cy="86710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0" y="2928410"/>
            <a:ext cx="18279904" cy="73551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0725" name=""/>
          <p:cNvSpPr txBox="1"/>
          <p:nvPr/>
        </p:nvSpPr>
        <p:spPr>
          <a:xfrm>
            <a:off x="493650" y="260277"/>
            <a:ext cx="5083804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physical design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0726" name=""/>
          <p:cNvSpPr txBox="1"/>
          <p:nvPr/>
        </p:nvSpPr>
        <p:spPr>
          <a:xfrm>
            <a:off x="226954" y="631686"/>
            <a:ext cx="7199623" cy="861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물리적 설계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0728" name=""/>
          <p:cNvSpPr txBox="1"/>
          <p:nvPr/>
        </p:nvSpPr>
        <p:spPr>
          <a:xfrm>
            <a:off x="226954" y="1493565"/>
            <a:ext cx="4453736" cy="861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SQL developer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3073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28224" y="341437"/>
            <a:ext cx="12155748" cy="9600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515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"/>
          <p:cNvSpPr txBox="1"/>
          <p:nvPr/>
        </p:nvSpPr>
        <p:spPr>
          <a:xfrm>
            <a:off x="5050481" y="4323569"/>
            <a:ext cx="8518591" cy="9380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5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1.데이터베이스 설계단계</a:t>
            </a:r>
            <a:endParaRPr xmlns:mc="http://schemas.openxmlformats.org/markup-compatibility/2006" xmlns:hp="http://schemas.haansoft.com/office/presentation/8.0" kumimoji="0" lang="en-US" altLang="en-US" sz="55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125" name=""/>
          <p:cNvSpPr txBox="1"/>
          <p:nvPr/>
        </p:nvSpPr>
        <p:spPr>
          <a:xfrm>
            <a:off x="5504445" y="5344137"/>
            <a:ext cx="6829776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30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Requirements Requirements Analysis</a:t>
            </a:r>
            <a:endParaRPr xmlns:mc="http://schemas.openxmlformats.org/markup-compatibility/2006" xmlns:hp="http://schemas.haansoft.com/office/presentation/8.0" kumimoji="1" lang="en-US" altLang="en-US" sz="3000" b="0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Calibri"/>
              <a:sym typeface="Calibri"/>
            </a:endParaRPr>
          </a:p>
        </p:txBody>
      </p:sp>
      <p:pic>
        <p:nvPicPr>
          <p:cNvPr id="512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151" y="669810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12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9151" y="9489927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515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"/>
          <p:cNvSpPr txBox="1"/>
          <p:nvPr/>
        </p:nvSpPr>
        <p:spPr>
          <a:xfrm>
            <a:off x="5917104" y="4336240"/>
            <a:ext cx="6829775" cy="9396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5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2.</a:t>
            </a: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fffff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1749" name=""/>
          <p:cNvSpPr txBox="1"/>
          <p:nvPr/>
        </p:nvSpPr>
        <p:spPr>
          <a:xfrm>
            <a:off x="5764722" y="5344137"/>
            <a:ext cx="682977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175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151" y="669810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175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9151" y="9489927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84105"/>
            <a:ext cx="18279904" cy="9797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277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499843" y="1536433"/>
            <a:ext cx="6466292" cy="83614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277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413736" y="1544359"/>
            <a:ext cx="6536120" cy="83614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2775" name=""/>
          <p:cNvSpPr txBox="1"/>
          <p:nvPr/>
        </p:nvSpPr>
        <p:spPr>
          <a:xfrm>
            <a:off x="6828157" y="936450"/>
            <a:ext cx="2134796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로그인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2776" name=""/>
          <p:cNvSpPr txBox="1"/>
          <p:nvPr/>
        </p:nvSpPr>
        <p:spPr>
          <a:xfrm>
            <a:off x="13580180" y="631686"/>
            <a:ext cx="2464901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사용자가 선택하는</a:t>
            </a:r>
            <a:endParaRPr xmlns:mc="http://schemas.openxmlformats.org/markup-compatibility/2006" xmlns:hp="http://schemas.haansoft.com/office/presentation/8.0" kumimoji="1" lang="en-US" altLang="en-US" sz="2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회원가입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2777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84105"/>
            <a:ext cx="18279904" cy="9797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3797" name=""/>
          <p:cNvSpPr txBox="1"/>
          <p:nvPr/>
        </p:nvSpPr>
        <p:spPr>
          <a:xfrm>
            <a:off x="6366323" y="631686"/>
            <a:ext cx="2464901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일반회원가입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3798" name=""/>
          <p:cNvSpPr txBox="1"/>
          <p:nvPr/>
        </p:nvSpPr>
        <p:spPr>
          <a:xfrm>
            <a:off x="13351607" y="631686"/>
            <a:ext cx="2464957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크리에이터 회원가입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3379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096303" y="1339620"/>
            <a:ext cx="6796453" cy="87867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380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082440" y="1339620"/>
            <a:ext cx="6796397" cy="87867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3801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84105"/>
            <a:ext cx="18279904" cy="9797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4821" name=""/>
          <p:cNvSpPr txBox="1"/>
          <p:nvPr/>
        </p:nvSpPr>
        <p:spPr>
          <a:xfrm>
            <a:off x="6366323" y="631686"/>
            <a:ext cx="2464901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일반 유저 로그인 후 메인페이지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4822" name=""/>
          <p:cNvSpPr txBox="1"/>
          <p:nvPr/>
        </p:nvSpPr>
        <p:spPr>
          <a:xfrm>
            <a:off x="13716653" y="785687"/>
            <a:ext cx="2023720" cy="399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메인페이지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3482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113773" y="1415811"/>
            <a:ext cx="6626600" cy="8567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482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160194" y="1415811"/>
            <a:ext cx="6626600" cy="85677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4825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84105"/>
            <a:ext cx="18279904" cy="9797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5845" name=""/>
          <p:cNvSpPr txBox="1"/>
          <p:nvPr/>
        </p:nvSpPr>
        <p:spPr>
          <a:xfrm>
            <a:off x="6061559" y="631686"/>
            <a:ext cx="2772847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크리에이터 로그인 후 메인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5846" name=""/>
          <p:cNvSpPr txBox="1"/>
          <p:nvPr/>
        </p:nvSpPr>
        <p:spPr>
          <a:xfrm>
            <a:off x="13853183" y="785687"/>
            <a:ext cx="1963381" cy="399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상세페이지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3584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128433" y="1339620"/>
            <a:ext cx="6677394" cy="863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584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39170" y="1339620"/>
            <a:ext cx="6677394" cy="863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5849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84105"/>
            <a:ext cx="18279904" cy="9797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6869" name=""/>
          <p:cNvSpPr txBox="1"/>
          <p:nvPr/>
        </p:nvSpPr>
        <p:spPr>
          <a:xfrm>
            <a:off x="6555153" y="698388"/>
            <a:ext cx="2320501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유저 마이페이지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6870" name=""/>
          <p:cNvSpPr txBox="1"/>
          <p:nvPr/>
        </p:nvSpPr>
        <p:spPr>
          <a:xfrm>
            <a:off x="13853183" y="633305"/>
            <a:ext cx="1963381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유저 장바구니페이지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3687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198261" y="1339620"/>
            <a:ext cx="6677394" cy="863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6872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139170" y="1339620"/>
            <a:ext cx="6677394" cy="86344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6873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07914"/>
            <a:ext cx="18279904" cy="97978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7893" name=""/>
          <p:cNvSpPr txBox="1"/>
          <p:nvPr/>
        </p:nvSpPr>
        <p:spPr>
          <a:xfrm>
            <a:off x="6555153" y="698388"/>
            <a:ext cx="2320501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결제페이지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7894" name=""/>
          <p:cNvSpPr txBox="1"/>
          <p:nvPr/>
        </p:nvSpPr>
        <p:spPr>
          <a:xfrm>
            <a:off x="13545238" y="631686"/>
            <a:ext cx="2322120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주문내역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3789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212179" y="1185619"/>
            <a:ext cx="6742478" cy="87169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7896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134796" y="1185619"/>
            <a:ext cx="6740859" cy="87169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7897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07914"/>
            <a:ext cx="18279904" cy="97978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8917" name=""/>
          <p:cNvSpPr txBox="1"/>
          <p:nvPr/>
        </p:nvSpPr>
        <p:spPr>
          <a:xfrm>
            <a:off x="6555153" y="698388"/>
            <a:ext cx="2320501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크리에이터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8918" name=""/>
          <p:cNvSpPr txBox="1"/>
          <p:nvPr/>
        </p:nvSpPr>
        <p:spPr>
          <a:xfrm>
            <a:off x="13545238" y="555496"/>
            <a:ext cx="2322120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크리에이터 동영상 업로드페이지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3891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097866" y="1250703"/>
            <a:ext cx="6769493" cy="8751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8920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058605" y="1250703"/>
            <a:ext cx="6769437" cy="87519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8921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8922" name=""/>
          <p:cNvSpPr txBox="1"/>
          <p:nvPr/>
        </p:nvSpPr>
        <p:spPr>
          <a:xfrm>
            <a:off x="2128433" y="5375897"/>
            <a:ext cx="1614186" cy="731711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8923" name=""/>
          <p:cNvSpPr txBox="1"/>
          <p:nvPr/>
        </p:nvSpPr>
        <p:spPr>
          <a:xfrm>
            <a:off x="5617140" y="3491888"/>
            <a:ext cx="2685548" cy="420585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ffffff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07914"/>
            <a:ext cx="18279904" cy="97978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9941" name=""/>
          <p:cNvSpPr txBox="1"/>
          <p:nvPr/>
        </p:nvSpPr>
        <p:spPr>
          <a:xfrm>
            <a:off x="6555153" y="622197"/>
            <a:ext cx="2320501" cy="7078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동영상 업로드 </a:t>
            </a:r>
            <a:endParaRPr xmlns:mc="http://schemas.openxmlformats.org/markup-compatibility/2006" xmlns:hp="http://schemas.haansoft.com/office/presentation/8.0" kumimoji="1" lang="en-US" altLang="en-US" sz="2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세부정보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39942" name=""/>
          <p:cNvSpPr txBox="1"/>
          <p:nvPr/>
        </p:nvSpPr>
        <p:spPr>
          <a:xfrm>
            <a:off x="13545238" y="555496"/>
            <a:ext cx="2322120" cy="707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이미지 업로드</a:t>
            </a:r>
            <a:endParaRPr xmlns:mc="http://schemas.openxmlformats.org/markup-compatibility/2006" xmlns:hp="http://schemas.haansoft.com/office/presentation/8.0" kumimoji="1" lang="en-US" altLang="en-US" sz="2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세부정보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3994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216924" y="1333257"/>
            <a:ext cx="6650434" cy="8597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994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333172" y="1333257"/>
            <a:ext cx="6648872" cy="8597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9945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65071"/>
            <a:ext cx="18279904" cy="9797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0965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0966" name=""/>
          <p:cNvSpPr txBox="1"/>
          <p:nvPr/>
        </p:nvSpPr>
        <p:spPr>
          <a:xfrm>
            <a:off x="4418794" y="1263429"/>
            <a:ext cx="4314024" cy="395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강의 영상 누적수익 통계페이지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4096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313768" y="1899916"/>
            <a:ext cx="6080593" cy="78630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096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2377658" y="1869719"/>
            <a:ext cx="6080593" cy="78630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0969" name=""/>
          <p:cNvSpPr txBox="1"/>
          <p:nvPr/>
        </p:nvSpPr>
        <p:spPr>
          <a:xfrm>
            <a:off x="10758102" y="1204709"/>
            <a:ext cx="4547342" cy="395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강의 영상 누적 조회수 통계페이지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6596459" y="239680"/>
            <a:ext cx="5082241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568222" y="649157"/>
            <a:ext cx="16613304" cy="6777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4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※데이터베이스 설계 단계</a:t>
            </a:r>
            <a:endParaRPr xmlns:mc="http://schemas.openxmlformats.org/markup-compatibility/2006" xmlns:hp="http://schemas.haansoft.com/office/presentation/8.0" kumimoji="0" lang="en-US" altLang="en-US" sz="3400" b="1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6150" name=""/>
          <p:cNvPicPr>
            <a:picLocks noChangeAspect="1"/>
          </p:cNvPicPr>
          <p:nvPr/>
        </p:nvPicPr>
        <p:blipFill rotWithShape="1">
          <a:blip r:embed="rId2">
            <a:lum/>
          </a:blip>
          <a:srcRect b="6970"/>
          <a:stretch>
            <a:fillRect/>
          </a:stretch>
        </p:blipFill>
        <p:spPr>
          <a:xfrm>
            <a:off x="1650691" y="2030027"/>
            <a:ext cx="7088490" cy="80693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1" name=""/>
          <p:cNvSpPr txBox="1"/>
          <p:nvPr/>
        </p:nvSpPr>
        <p:spPr>
          <a:xfrm>
            <a:off x="9505780" y="4091815"/>
            <a:ext cx="7974146" cy="2095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p>
            <a:pPr marL="455672" lvl="0" indent="-387401" algn="l" defTabSz="1028836" rtl="0" eaLnBrk="1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25000"/>
              <a:buFont typeface="Arial"/>
              <a:buChar char="●"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 만약 설계 과정 중에 </a:t>
            </a: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오류</a:t>
            </a: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및 </a:t>
            </a: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수정</a:t>
            </a: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이 필요하면 이전단계 혹은 수정을 요구하는 단계로 되돌아가 설계한 내용을 </a:t>
            </a: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변경</a:t>
            </a: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할수있다.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Calibri"/>
              <a:ea typeface="Calibri"/>
              <a:sym typeface="Calibri"/>
            </a:endParaRPr>
          </a:p>
        </p:txBody>
      </p:sp>
      <p:sp>
        <p:nvSpPr>
          <p:cNvPr id="6152" name=""/>
          <p:cNvSpPr txBox="1"/>
          <p:nvPr/>
        </p:nvSpPr>
        <p:spPr>
          <a:xfrm>
            <a:off x="1163404" y="1414192"/>
            <a:ext cx="10577197" cy="5396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spAutoFit/>
          </a:bodyPr>
          <a:p>
            <a:pPr marL="341357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※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E-R 모델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과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릴레이션 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변환 규칙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을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이용한 설계의 과정</a:t>
            </a:r>
            <a:endParaRPr xmlns:mc="http://schemas.openxmlformats.org/markup-compatibility/2006" xmlns:hp="http://schemas.haansoft.com/office/presentation/8.0" kumimoji="0" lang="en-US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436493"/>
            <a:ext cx="18279904" cy="9797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1989" name=""/>
          <p:cNvSpPr txBox="1"/>
          <p:nvPr/>
        </p:nvSpPr>
        <p:spPr>
          <a:xfrm>
            <a:off x="0" y="0"/>
            <a:ext cx="4682253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Hand Painting</a:t>
            </a:r>
            <a:endParaRPr xmlns:mc="http://schemas.openxmlformats.org/markup-compatibility/2006" xmlns:hp="http://schemas.haansoft.com/office/presentation/8.0" kumimoji="1" lang="en-US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1990" name=""/>
          <p:cNvSpPr txBox="1"/>
          <p:nvPr/>
        </p:nvSpPr>
        <p:spPr>
          <a:xfrm>
            <a:off x="7366238" y="526973"/>
            <a:ext cx="2910939" cy="699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관리자</a:t>
            </a:r>
            <a:endParaRPr xmlns:mc="http://schemas.openxmlformats.org/markup-compatibility/2006" xmlns:hp="http://schemas.haansoft.com/office/presentation/8.0" kumimoji="1" lang="en-US" altLang="en-US" sz="20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공지사항 페이지</a:t>
            </a:r>
            <a:endParaRPr xmlns:mc="http://schemas.openxmlformats.org/markup-compatibility/2006" xmlns:hp="http://schemas.haansoft.com/office/presentation/8.0" kumimoji="1" lang="en-US" altLang="en-US" sz="2000" b="0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41991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171103" y="1330075"/>
            <a:ext cx="6982157" cy="86740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515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"/>
          <p:cNvSpPr txBox="1"/>
          <p:nvPr/>
        </p:nvSpPr>
        <p:spPr>
          <a:xfrm>
            <a:off x="5917104" y="4342603"/>
            <a:ext cx="6829775" cy="93326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3.</a:t>
            </a: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fffff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3013" name=""/>
          <p:cNvSpPr txBox="1"/>
          <p:nvPr/>
        </p:nvSpPr>
        <p:spPr>
          <a:xfrm>
            <a:off x="5764722" y="5344137"/>
            <a:ext cx="682977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4301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151" y="669810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301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9151" y="9489927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06278"/>
            <a:ext cx="18279904" cy="9199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4037" name=""/>
          <p:cNvSpPr txBox="1"/>
          <p:nvPr/>
        </p:nvSpPr>
        <p:spPr>
          <a:xfrm>
            <a:off x="0" y="525354"/>
            <a:ext cx="3748983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4038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grpSp>
        <p:nvGrpSpPr>
          <p:cNvPr id="44039" name="Group 1"/>
          <p:cNvGrpSpPr/>
          <p:nvPr/>
        </p:nvGrpSpPr>
        <p:grpSpPr>
          <a:xfrm rot="0">
            <a:off x="6131387" y="4683871"/>
            <a:ext cx="6017128" cy="914235"/>
            <a:chOff x="6131387" y="4683871"/>
            <a:chExt cx="6017128" cy="914235"/>
          </a:xfrm>
        </p:grpSpPr>
        <p:sp>
          <p:nvSpPr>
            <p:cNvPr id="44040" name=""/>
            <p:cNvSpPr txBox="1"/>
            <p:nvPr/>
          </p:nvSpPr>
          <p:spPr>
            <a:xfrm>
              <a:off x="6131387" y="4715576"/>
              <a:ext cx="6017128" cy="7761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45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함초롬돋움"/>
                </a:rPr>
                <a:t>유저모드</a:t>
              </a:r>
              <a:endParaRPr xmlns:mc="http://schemas.openxmlformats.org/markup-compatibility/2006" xmlns:hp="http://schemas.haansoft.com/office/presentation/8.0" kumimoji="1" lang="ko-KR" altLang="en-US" sz="4500" b="0" i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endParaRPr>
            </a:p>
          </p:txBody>
        </p:sp>
        <p:cxnSp>
          <p:nvCxnSpPr>
            <p:cNvPr id="44041" name=""/>
            <p:cNvCxnSpPr/>
            <p:nvPr/>
          </p:nvCxnSpPr>
          <p:spPr>
            <a:xfrm>
              <a:off x="6245645" y="4683871"/>
              <a:ext cx="5675916" cy="0"/>
            </a:xfrm>
            <a:prstGeom prst="line">
              <a:avLst/>
            </a:prstGeom>
            <a:ln w="28634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44042" name=""/>
            <p:cNvCxnSpPr/>
            <p:nvPr/>
          </p:nvCxnSpPr>
          <p:spPr>
            <a:xfrm>
              <a:off x="6301240" y="5598107"/>
              <a:ext cx="5679042" cy="0"/>
            </a:xfrm>
            <a:prstGeom prst="line">
              <a:avLst/>
            </a:prstGeom>
            <a:ln w="28634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5061" name=""/>
          <p:cNvSpPr txBox="1"/>
          <p:nvPr/>
        </p:nvSpPr>
        <p:spPr>
          <a:xfrm>
            <a:off x="0" y="525354"/>
            <a:ext cx="3748983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5062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5063" name=""/>
          <p:cNvSpPr txBox="1"/>
          <p:nvPr/>
        </p:nvSpPr>
        <p:spPr>
          <a:xfrm>
            <a:off x="1571319" y="1766568"/>
            <a:ext cx="6018691" cy="47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유저모드 - 로그인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sp>
        <p:nvSpPr>
          <p:cNvPr id="45064" name=""/>
          <p:cNvSpPr txBox="1"/>
          <p:nvPr/>
        </p:nvSpPr>
        <p:spPr>
          <a:xfrm>
            <a:off x="455526" y="2447486"/>
            <a:ext cx="8685206" cy="7542398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45065" name="Group 1"/>
          <p:cNvGrpSpPr/>
          <p:nvPr/>
        </p:nvGrpSpPr>
        <p:grpSpPr>
          <a:xfrm rot="0">
            <a:off x="3122041" y="3285531"/>
            <a:ext cx="2752250" cy="5333029"/>
            <a:chOff x="3122041" y="3285531"/>
            <a:chExt cx="2752251" cy="5333029"/>
          </a:xfrm>
        </p:grpSpPr>
        <p:sp>
          <p:nvSpPr>
            <p:cNvPr id="45066" name=""/>
            <p:cNvSpPr txBox="1"/>
            <p:nvPr/>
          </p:nvSpPr>
          <p:spPr>
            <a:xfrm>
              <a:off x="3182380" y="3285531"/>
              <a:ext cx="1228487" cy="4681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rPr>
                <a:t>로그인</a:t>
              </a:r>
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grpSp>
          <p:nvGrpSpPr>
            <p:cNvPr id="45067" name="Group 1"/>
            <p:cNvGrpSpPr/>
            <p:nvPr/>
          </p:nvGrpSpPr>
          <p:grpSpPr>
            <a:xfrm rot="0">
              <a:off x="3122041" y="3831538"/>
              <a:ext cx="2752250" cy="847533"/>
              <a:chOff x="3122041" y="3831538"/>
              <a:chExt cx="2752250" cy="847533"/>
            </a:xfrm>
          </p:grpSpPr>
          <p:sp>
            <p:nvSpPr>
              <p:cNvPr id="45068" name=""/>
              <p:cNvSpPr txBox="1"/>
              <p:nvPr/>
            </p:nvSpPr>
            <p:spPr>
              <a:xfrm>
                <a:off x="3214084" y="4214055"/>
                <a:ext cx="2660207" cy="465015"/>
              </a:xfrm>
              <a:prstGeom prst="rect">
                <a:avLst/>
              </a:prstGeom>
              <a:solidFill>
                <a:srgbClr val="ffffff"/>
              </a:solidFill>
              <a:ln w="25452" cap="flat" cmpd="sng" algn="ctr">
                <a:solidFill>
                  <a:srgbClr val="000000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45069" name=""/>
              <p:cNvSpPr txBox="1"/>
              <p:nvPr/>
            </p:nvSpPr>
            <p:spPr>
              <a:xfrm>
                <a:off x="3122041" y="3831538"/>
                <a:ext cx="1114229" cy="38888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<a:solidFill>
                      <a:srgbClr val="000000">
                        <a:alpha val="100000"/>
                      </a:srgbClr>
                    </a:solidFill>
                    <a:latin typeface="Arial"/>
                    <a:sym typeface="Arial"/>
                  </a:rPr>
                  <a:t>아이디</a:t>
                </a:r>
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45070" name="Group 1"/>
            <p:cNvGrpSpPr/>
            <p:nvPr/>
          </p:nvGrpSpPr>
          <p:grpSpPr>
            <a:xfrm rot="0">
              <a:off x="3122041" y="5034629"/>
              <a:ext cx="2752250" cy="847589"/>
              <a:chOff x="3122041" y="5034629"/>
              <a:chExt cx="2752250" cy="847589"/>
            </a:xfrm>
          </p:grpSpPr>
          <p:sp>
            <p:nvSpPr>
              <p:cNvPr id="45071" name=""/>
              <p:cNvSpPr txBox="1"/>
              <p:nvPr/>
            </p:nvSpPr>
            <p:spPr>
              <a:xfrm>
                <a:off x="3214084" y="5417146"/>
                <a:ext cx="2660207" cy="465071"/>
              </a:xfrm>
              <a:prstGeom prst="rect">
                <a:avLst/>
              </a:prstGeom>
              <a:solidFill>
                <a:srgbClr val="ffffff"/>
              </a:solidFill>
              <a:ln w="25452" cap="flat" cmpd="sng" algn="ctr">
                <a:solidFill>
                  <a:srgbClr val="000000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45072" name=""/>
              <p:cNvSpPr txBox="1"/>
              <p:nvPr/>
            </p:nvSpPr>
            <p:spPr>
              <a:xfrm>
                <a:off x="3122041" y="5034629"/>
                <a:ext cx="1376125" cy="39524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<a:solidFill>
                      <a:srgbClr val="000000">
                        <a:alpha val="100000"/>
                      </a:srgbClr>
                    </a:solidFill>
                    <a:latin typeface="Arial"/>
                    <a:sym typeface="Arial"/>
                  </a:rPr>
                  <a:t>비밀번호</a:t>
                </a:r>
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</p:grpSp>
        <p:sp>
          <p:nvSpPr>
            <p:cNvPr id="45076" name=""/>
            <p:cNvSpPr txBox="1"/>
            <p:nvPr/>
          </p:nvSpPr>
          <p:spPr>
            <a:xfrm>
              <a:off x="3214084" y="6544046"/>
              <a:ext cx="2660207" cy="465071"/>
            </a:xfrm>
            <a:prstGeom prst="rect">
              <a:avLst/>
            </a:prstGeom>
            <a:solidFill>
              <a:srgbClr val="ffffff"/>
            </a:solidFill>
            <a:ln w="25452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5077" name=""/>
            <p:cNvSpPr txBox="1"/>
            <p:nvPr/>
          </p:nvSpPr>
          <p:spPr>
            <a:xfrm>
              <a:off x="3214084" y="7369420"/>
              <a:ext cx="2660207" cy="465071"/>
            </a:xfrm>
            <a:prstGeom prst="rect">
              <a:avLst/>
            </a:prstGeom>
            <a:solidFill>
              <a:srgbClr val="ffffff"/>
            </a:solidFill>
            <a:ln w="25452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5078" name=""/>
            <p:cNvSpPr txBox="1"/>
            <p:nvPr/>
          </p:nvSpPr>
          <p:spPr>
            <a:xfrm>
              <a:off x="3214084" y="8151926"/>
              <a:ext cx="2660207" cy="466634"/>
            </a:xfrm>
            <a:prstGeom prst="rect">
              <a:avLst/>
            </a:prstGeom>
            <a:solidFill>
              <a:srgbClr val="ffffff"/>
            </a:solidFill>
            <a:ln w="25452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45079" name=""/>
            <p:cNvSpPr txBox="1"/>
            <p:nvPr/>
          </p:nvSpPr>
          <p:spPr>
            <a:xfrm>
              <a:off x="3855316" y="6586914"/>
              <a:ext cx="1376125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rPr>
                <a:t>로그인</a:t>
              </a:r>
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45080" name=""/>
            <p:cNvSpPr txBox="1"/>
            <p:nvPr/>
          </p:nvSpPr>
          <p:spPr>
            <a:xfrm>
              <a:off x="3610891" y="7413850"/>
              <a:ext cx="1864975" cy="3952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rPr>
                <a:t>카카오 로그인</a:t>
              </a:r>
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45081" name=""/>
            <p:cNvSpPr txBox="1"/>
            <p:nvPr/>
          </p:nvSpPr>
          <p:spPr>
            <a:xfrm>
              <a:off x="3610891" y="8197919"/>
              <a:ext cx="1864975" cy="3920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rPr>
                <a:t>회원가입</a:t>
              </a:r>
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</p:grpSp>
      <p:graphicFrame>
        <p:nvGraphicFramePr>
          <p:cNvPr id="45082" name=""/>
          <p:cNvGraphicFramePr/>
          <p:nvPr/>
        </p:nvGraphicFramePr>
        <p:xfrm>
          <a:off x="9674070" y="2523677"/>
          <a:ext cx="7924916" cy="3779125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2489"/>
              </a:tblGrid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회원에 의해 생성된 아이디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비밀번호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회원에 의해 생성된 비밀번호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로그인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ID/PW 입력 후 로그인 클릭시 접속 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소셜 로그인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카카오계정 정보를 연동 시켜 접속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회원 가입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버튼 클릭 시 회원가입페이지 이동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6085" name=""/>
          <p:cNvSpPr txBox="1"/>
          <p:nvPr/>
        </p:nvSpPr>
        <p:spPr>
          <a:xfrm>
            <a:off x="0" y="525354"/>
            <a:ext cx="3748983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6086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6087" name=""/>
          <p:cNvSpPr txBox="1"/>
          <p:nvPr/>
        </p:nvSpPr>
        <p:spPr>
          <a:xfrm>
            <a:off x="1571319" y="1766568"/>
            <a:ext cx="6018691" cy="47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유저모드 -회원가입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graphicFrame>
        <p:nvGraphicFramePr>
          <p:cNvPr id="46088" name=""/>
          <p:cNvGraphicFramePr/>
          <p:nvPr/>
        </p:nvGraphicFramePr>
        <p:xfrm>
          <a:off x="9667706" y="2403056"/>
          <a:ext cx="7928097" cy="3290275"/>
        </p:xfrm>
        <a:graphic>
          <a:graphicData uri="http://schemas.openxmlformats.org/drawingml/2006/table">
            <a:tbl>
              <a:tblPr firstRow="1" bandRow="1"/>
              <a:tblGrid>
                <a:gridCol w="1677707"/>
                <a:gridCol w="6250446"/>
              </a:tblGrid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아이디 중복확인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생성할 아이디가 중복되는지 확인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비밀번호확인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오타를 방지하기 위한 재확인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이메일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이메일 뒷자리 선택가능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회원가입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버튼 클릭 시 회원가입 완료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613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50782" y="2326865"/>
            <a:ext cx="8689951" cy="75408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7109" name=""/>
          <p:cNvSpPr txBox="1"/>
          <p:nvPr/>
        </p:nvSpPr>
        <p:spPr>
          <a:xfrm>
            <a:off x="0" y="525354"/>
            <a:ext cx="3748983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7110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7111" name=""/>
          <p:cNvSpPr txBox="1"/>
          <p:nvPr/>
        </p:nvSpPr>
        <p:spPr>
          <a:xfrm>
            <a:off x="1571319" y="1766568"/>
            <a:ext cx="6018691" cy="47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유저모드 - 메인페이지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graphicFrame>
        <p:nvGraphicFramePr>
          <p:cNvPr id="47112" name=""/>
          <p:cNvGraphicFramePr/>
          <p:nvPr/>
        </p:nvGraphicFramePr>
        <p:xfrm>
          <a:off x="10026389" y="2271270"/>
          <a:ext cx="7926534" cy="3315728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4052"/>
              </a:tblGrid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795176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회원 이미지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오른쪽 상단에 있는 이미지 클릭 시 마이페이지,장바구니,로그아웃 보인다.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마이페이지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 해당 회원 마이페이지 이동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장바구니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클릭 시 장바구니로 이동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로그아웃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클릭 시 회원 로그아웃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715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12689" y="2271270"/>
            <a:ext cx="9342289" cy="7161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8133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8134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8135" name=""/>
          <p:cNvSpPr txBox="1"/>
          <p:nvPr/>
        </p:nvSpPr>
        <p:spPr>
          <a:xfrm>
            <a:off x="1571319" y="17665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유저모드 - 상세페이지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pic>
        <p:nvPicPr>
          <p:cNvPr id="4813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68253" y="2310957"/>
            <a:ext cx="8672480" cy="74504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48137" name=""/>
          <p:cNvGraphicFramePr/>
          <p:nvPr/>
        </p:nvGraphicFramePr>
        <p:xfrm>
          <a:off x="9674070" y="2371295"/>
          <a:ext cx="7924916" cy="3142805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2489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강의 재생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클릭 시 강의 구매페이지로 이동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상세정보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해당 강의의 상세정보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후기 게시판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강의를 구매 후 작성 가능(로그인 필요)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문의 게시판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해당 강의의 문의작성 할 수 있다(로그인 필요) 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06278"/>
            <a:ext cx="18279904" cy="9199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9157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9158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9159" name=""/>
          <p:cNvSpPr txBox="1"/>
          <p:nvPr/>
        </p:nvSpPr>
        <p:spPr>
          <a:xfrm>
            <a:off x="1571319" y="17665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유저모드 - 장바구니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pic>
        <p:nvPicPr>
          <p:cNvPr id="4916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2333172"/>
            <a:ext cx="8761397" cy="76170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49161" name=""/>
          <p:cNvGraphicFramePr/>
          <p:nvPr/>
        </p:nvGraphicFramePr>
        <p:xfrm>
          <a:off x="9674070" y="2485554"/>
          <a:ext cx="7924916" cy="2028464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2489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선택상품 주문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체크한 상품만 결제 창으로 이동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전체상품</a:t>
                      </a:r>
                      <a:endParaRPr xmlns:mc="http://schemas.openxmlformats.org/markup-compatibility/2006" xmlns:hp="http://schemas.haansoft.com/office/presentation/8.0" kumimoji="1" lang="ko-KR" altLang="en-US" sz="2000" b="0" i="0" baseline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주문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장바구니에 있는 전체 상품 결제 창으로 이동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0181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0182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0183" name=""/>
          <p:cNvSpPr txBox="1"/>
          <p:nvPr/>
        </p:nvSpPr>
        <p:spPr>
          <a:xfrm>
            <a:off x="1571319" y="17665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유저모드 - 결제페이지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pic>
        <p:nvPicPr>
          <p:cNvPr id="5018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04732" y="2326865"/>
            <a:ext cx="8736000" cy="75408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50185" name=""/>
          <p:cNvGraphicFramePr/>
          <p:nvPr/>
        </p:nvGraphicFramePr>
        <p:xfrm>
          <a:off x="9674070" y="2403055"/>
          <a:ext cx="7924916" cy="3939095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2489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주문정보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주문 할 강의목록을 보여준다.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쿠폰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보유하고 있는 쿠폰을 볼 수있고 사용가능하다.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결제금액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상품의 금액과 할인금액,최종가격을 볼 수 있다.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결제방식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 카드결제/무통장 입금 방식으로 가능하다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79517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환불계좌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무통장 입금으로 결제 후 환불을 원할 경우를 대비해 은행 계좌번호를 입력한다. 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1205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1206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1207" name=""/>
          <p:cNvSpPr txBox="1"/>
          <p:nvPr/>
        </p:nvSpPr>
        <p:spPr>
          <a:xfrm>
            <a:off x="1571319" y="17665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유저모드 - 주문내역페이지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pic>
        <p:nvPicPr>
          <p:cNvPr id="5120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9335" y="2363369"/>
            <a:ext cx="8761397" cy="76567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51209" name=""/>
          <p:cNvGraphicFramePr/>
          <p:nvPr/>
        </p:nvGraphicFramePr>
        <p:xfrm>
          <a:off x="9674070" y="2439560"/>
          <a:ext cx="7924916" cy="3771366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2489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주문번호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해당 상품의 주문번호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결제정보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결제한 상품 목록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결제 수단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회원이 결제를 이용한 수단을 보여준다.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후기 작성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결제 후 상품의 대한 후기작성을 할 수 있다.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주문취소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해당 상품의 주문을 취소한다.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"/>
          <p:cNvSpPr txBox="1"/>
          <p:nvPr/>
        </p:nvSpPr>
        <p:spPr>
          <a:xfrm>
            <a:off x="6596459" y="239680"/>
            <a:ext cx="5082241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7173" name=""/>
          <p:cNvSpPr txBox="1"/>
          <p:nvPr/>
        </p:nvSpPr>
        <p:spPr>
          <a:xfrm>
            <a:off x="568222" y="649157"/>
            <a:ext cx="16613304" cy="6777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4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※데이터베이스 설계 단계</a:t>
            </a:r>
            <a:endParaRPr xmlns:mc="http://schemas.openxmlformats.org/markup-compatibility/2006" xmlns:hp="http://schemas.haansoft.com/office/presentation/8.0" kumimoji="0" lang="en-US" altLang="en-US" sz="3400" b="1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7174" name=""/>
          <p:cNvSpPr txBox="1"/>
          <p:nvPr/>
        </p:nvSpPr>
        <p:spPr>
          <a:xfrm>
            <a:off x="1163404" y="1414192"/>
            <a:ext cx="10577197" cy="5396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spAutoFit/>
          </a:bodyPr>
          <a:p>
            <a:pPr marL="341357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※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E-R 모델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과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릴레이션 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변환 규칙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을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sz="23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이용한 설계의 과정</a:t>
            </a:r>
            <a:endParaRPr xmlns:mc="http://schemas.openxmlformats.org/markup-compatibility/2006" xmlns:hp="http://schemas.haansoft.com/office/presentation/8.0" kumimoji="0" lang="en-US" altLang="en-US" sz="2300" b="1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7175" name=""/>
          <p:cNvPicPr>
            <a:picLocks noChangeAspect="1"/>
          </p:cNvPicPr>
          <p:nvPr/>
        </p:nvPicPr>
        <p:blipFill rotWithShape="1">
          <a:blip r:embed="rId2">
            <a:lum/>
          </a:blip>
          <a:srcRect b="6580"/>
          <a:stretch>
            <a:fillRect/>
          </a:stretch>
        </p:blipFill>
        <p:spPr>
          <a:xfrm>
            <a:off x="4421975" y="2117326"/>
            <a:ext cx="12221526" cy="79979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176" name=""/>
          <p:cNvSpPr/>
          <p:nvPr/>
        </p:nvSpPr>
        <p:spPr>
          <a:xfrm>
            <a:off x="3583931" y="2707763"/>
            <a:ext cx="836425" cy="3898184"/>
          </a:xfrm>
          <a:prstGeom prst="leftBrace">
            <a:avLst>
              <a:gd name="adj1" fmla="val 8333"/>
              <a:gd name="adj2" fmla="val 50000"/>
            </a:avLst>
          </a:prstGeom>
          <a:noFill/>
          <a:ln w="19089" cap="flat" cmpd="sng" algn="ctr">
            <a:solidFill>
              <a:srgbClr val="ff0000"/>
            </a:solidFill>
            <a:prstDash val="solid"/>
            <a:round/>
            <a:headEnd w="sm" len="sm"/>
            <a:tail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177" name=""/>
          <p:cNvSpPr txBox="1"/>
          <p:nvPr/>
        </p:nvSpPr>
        <p:spPr>
          <a:xfrm>
            <a:off x="1407829" y="4379108"/>
            <a:ext cx="2091984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3000" b="1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핵심 단계</a:t>
            </a:r>
            <a:endParaRPr xmlns:mc="http://schemas.openxmlformats.org/markup-compatibility/2006" xmlns:hp="http://schemas.haansoft.com/office/presentation/8.0" kumimoji="0" lang="en-US" altLang="en-US" sz="3000" b="1" i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7178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848810" y="3256952"/>
            <a:ext cx="2176046" cy="158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179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848810" y="4788585"/>
            <a:ext cx="2176046" cy="15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180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848810" y="6390101"/>
            <a:ext cx="2176046" cy="158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2229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2230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2231" name=""/>
          <p:cNvSpPr txBox="1"/>
          <p:nvPr/>
        </p:nvSpPr>
        <p:spPr>
          <a:xfrm>
            <a:off x="1571319" y="17665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유저모드 - 마이페이지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pic>
        <p:nvPicPr>
          <p:cNvPr id="52232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2214169"/>
            <a:ext cx="8837588" cy="7563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52233" name=""/>
          <p:cNvGraphicFramePr/>
          <p:nvPr/>
        </p:nvGraphicFramePr>
        <p:xfrm>
          <a:off x="9597879" y="2290360"/>
          <a:ext cx="7924916" cy="1328512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2489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최근 본 상품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회원이 본 최근 본 상품 목록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3253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3254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grpSp>
        <p:nvGrpSpPr>
          <p:cNvPr id="53255" name="Group 1"/>
          <p:cNvGrpSpPr/>
          <p:nvPr/>
        </p:nvGrpSpPr>
        <p:grpSpPr>
          <a:xfrm rot="0">
            <a:off x="6131387" y="4683871"/>
            <a:ext cx="6017129" cy="914235"/>
            <a:chOff x="6131387" y="4683871"/>
            <a:chExt cx="6017128" cy="914235"/>
          </a:xfrm>
        </p:grpSpPr>
        <p:sp>
          <p:nvSpPr>
            <p:cNvPr id="53256" name=""/>
            <p:cNvSpPr txBox="1"/>
            <p:nvPr/>
          </p:nvSpPr>
          <p:spPr>
            <a:xfrm>
              <a:off x="6131387" y="4715576"/>
              <a:ext cx="6017129" cy="7761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45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Open Sans ExtraBold"/>
                </a:rPr>
                <a:t>크리에이터모드</a:t>
              </a:r>
              <a:endParaRPr xmlns:mc="http://schemas.openxmlformats.org/markup-compatibility/2006" xmlns:hp="http://schemas.haansoft.com/office/presentation/8.0" kumimoji="1" lang="ko-KR" altLang="en-US" sz="4500" b="0" i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endParaRPr>
            </a:p>
          </p:txBody>
        </p:sp>
        <p:cxnSp>
          <p:nvCxnSpPr>
            <p:cNvPr id="53257" name=""/>
            <p:cNvCxnSpPr/>
            <p:nvPr/>
          </p:nvCxnSpPr>
          <p:spPr>
            <a:xfrm>
              <a:off x="6245645" y="4683871"/>
              <a:ext cx="5675916" cy="0"/>
            </a:xfrm>
            <a:prstGeom prst="line">
              <a:avLst/>
            </a:prstGeom>
            <a:ln w="28634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53258" name=""/>
            <p:cNvCxnSpPr/>
            <p:nvPr/>
          </p:nvCxnSpPr>
          <p:spPr>
            <a:xfrm>
              <a:off x="6301240" y="5598107"/>
              <a:ext cx="5679042" cy="0"/>
            </a:xfrm>
            <a:prstGeom prst="line">
              <a:avLst/>
            </a:prstGeom>
            <a:ln w="28634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4277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4278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4279" name=""/>
          <p:cNvSpPr txBox="1"/>
          <p:nvPr/>
        </p:nvSpPr>
        <p:spPr>
          <a:xfrm>
            <a:off x="1571319" y="17665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크리에이터모드 - 로그인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graphicFrame>
        <p:nvGraphicFramePr>
          <p:cNvPr id="54280" name=""/>
          <p:cNvGraphicFramePr/>
          <p:nvPr/>
        </p:nvGraphicFramePr>
        <p:xfrm>
          <a:off x="9674070" y="2364932"/>
          <a:ext cx="7924916" cy="4220018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2489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사용자에 의해 생성된 아이디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비밀번호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사용자에 의해 생성된 비밀번호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로그인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ID/PW 입력 후 로그인 클릭시 접속 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85233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소셜 로그인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카카오계정 정보를 연동 시켜 접속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85233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회원 가입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버튼 클릭 시 새로운 사용자를 가입할 수 있다.</a:t>
                      </a:r>
        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4334" name=""/>
          <p:cNvSpPr txBox="1"/>
          <p:nvPr/>
        </p:nvSpPr>
        <p:spPr>
          <a:xfrm>
            <a:off x="455526" y="2288741"/>
            <a:ext cx="8685206" cy="7542454"/>
          </a:xfrm>
          <a:prstGeom prst="rect">
            <a:avLst/>
          </a:prstGeom>
          <a:solidFill>
            <a:srgbClr val="ffffff"/>
          </a:solidFill>
          <a:ln w="25452" cap="flat" cmpd="sng" algn="ctr">
            <a:solidFill>
              <a:srgbClr val="000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54335" name="Group 1"/>
          <p:cNvGrpSpPr/>
          <p:nvPr/>
        </p:nvGrpSpPr>
        <p:grpSpPr>
          <a:xfrm rot="0">
            <a:off x="2969659" y="3583931"/>
            <a:ext cx="2752250" cy="5333029"/>
            <a:chOff x="2969659" y="3583931"/>
            <a:chExt cx="2752250" cy="5333029"/>
          </a:xfrm>
        </p:grpSpPr>
        <p:sp>
          <p:nvSpPr>
            <p:cNvPr id="54336" name=""/>
            <p:cNvSpPr txBox="1"/>
            <p:nvPr/>
          </p:nvSpPr>
          <p:spPr>
            <a:xfrm>
              <a:off x="3029998" y="3583931"/>
              <a:ext cx="1228487" cy="4681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rPr>
                <a:t>로그인</a:t>
              </a:r>
              <a:endParaRPr xmlns:mc="http://schemas.openxmlformats.org/markup-compatibility/2006" xmlns:hp="http://schemas.haansoft.com/office/presentation/8.0" kumimoji="1" lang="ko-KR" altLang="en-US" sz="25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grpSp>
          <p:nvGrpSpPr>
            <p:cNvPr id="54340" name="Group 1"/>
            <p:cNvGrpSpPr/>
            <p:nvPr/>
          </p:nvGrpSpPr>
          <p:grpSpPr>
            <a:xfrm rot="0">
              <a:off x="2969659" y="4128319"/>
              <a:ext cx="2752250" cy="849151"/>
              <a:chOff x="2969659" y="4128319"/>
              <a:chExt cx="2752250" cy="849152"/>
            </a:xfrm>
          </p:grpSpPr>
          <p:sp>
            <p:nvSpPr>
              <p:cNvPr id="54341" name=""/>
              <p:cNvSpPr txBox="1"/>
              <p:nvPr/>
            </p:nvSpPr>
            <p:spPr>
              <a:xfrm>
                <a:off x="3061702" y="4512456"/>
                <a:ext cx="2660207" cy="465015"/>
              </a:xfrm>
              <a:prstGeom prst="rect">
                <a:avLst/>
              </a:prstGeom>
              <a:solidFill>
                <a:srgbClr val="ffffff"/>
              </a:solidFill>
              <a:ln w="25452" cap="flat" cmpd="sng" algn="ctr">
                <a:solidFill>
                  <a:srgbClr val="000000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54342" name=""/>
              <p:cNvSpPr txBox="1"/>
              <p:nvPr/>
            </p:nvSpPr>
            <p:spPr>
              <a:xfrm>
                <a:off x="2969659" y="4128319"/>
                <a:ext cx="1114229" cy="39044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<a:solidFill>
                      <a:srgbClr val="000000">
                        <a:alpha val="100000"/>
                      </a:srgbClr>
                    </a:solidFill>
                    <a:latin typeface="Arial"/>
                    <a:sym typeface="Arial"/>
                  </a:rPr>
                  <a:t>아이디</a:t>
                </a:r>
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</p:grpSp>
        <p:grpSp>
          <p:nvGrpSpPr>
            <p:cNvPr id="54343" name="Group 1"/>
            <p:cNvGrpSpPr/>
            <p:nvPr/>
          </p:nvGrpSpPr>
          <p:grpSpPr>
            <a:xfrm rot="0">
              <a:off x="2969659" y="5331466"/>
              <a:ext cx="2752250" cy="849151"/>
              <a:chOff x="2969659" y="5331466"/>
              <a:chExt cx="2752250" cy="849152"/>
            </a:xfrm>
          </p:grpSpPr>
          <p:sp>
            <p:nvSpPr>
              <p:cNvPr id="54344" name=""/>
              <p:cNvSpPr txBox="1"/>
              <p:nvPr/>
            </p:nvSpPr>
            <p:spPr>
              <a:xfrm>
                <a:off x="3061702" y="5715546"/>
                <a:ext cx="2660207" cy="465071"/>
              </a:xfrm>
              <a:prstGeom prst="rect">
                <a:avLst/>
              </a:prstGeom>
              <a:solidFill>
                <a:srgbClr val="ffffff"/>
              </a:solidFill>
              <a:ln w="25452" cap="flat" cmpd="sng" algn="ctr">
                <a:solidFill>
                  <a:srgbClr val="000000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54345" name=""/>
              <p:cNvSpPr txBox="1"/>
              <p:nvPr/>
            </p:nvSpPr>
            <p:spPr>
              <a:xfrm>
                <a:off x="2969659" y="5331466"/>
                <a:ext cx="1376125" cy="3951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<a:solidFill>
                      <a:srgbClr val="000000">
                        <a:alpha val="100000"/>
                      </a:srgbClr>
                    </a:solidFill>
                    <a:latin typeface="Arial"/>
                    <a:sym typeface="Arial"/>
                  </a:rPr>
                  <a:t>비밀번호</a:t>
                </a:r>
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</p:grpSp>
        <p:sp>
          <p:nvSpPr>
            <p:cNvPr id="54346" name=""/>
            <p:cNvSpPr txBox="1"/>
            <p:nvPr/>
          </p:nvSpPr>
          <p:spPr>
            <a:xfrm>
              <a:off x="3061702" y="6840884"/>
              <a:ext cx="2660207" cy="466634"/>
            </a:xfrm>
            <a:prstGeom prst="rect">
              <a:avLst/>
            </a:prstGeom>
            <a:solidFill>
              <a:srgbClr val="ffffff"/>
            </a:solidFill>
            <a:ln w="25452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54347" name=""/>
            <p:cNvSpPr txBox="1"/>
            <p:nvPr/>
          </p:nvSpPr>
          <p:spPr>
            <a:xfrm>
              <a:off x="3061702" y="7667820"/>
              <a:ext cx="2660207" cy="465071"/>
            </a:xfrm>
            <a:prstGeom prst="rect">
              <a:avLst/>
            </a:prstGeom>
            <a:solidFill>
              <a:srgbClr val="ffffff"/>
            </a:solidFill>
            <a:ln w="25452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54348" name=""/>
            <p:cNvSpPr txBox="1"/>
            <p:nvPr/>
          </p:nvSpPr>
          <p:spPr>
            <a:xfrm>
              <a:off x="3061702" y="8450326"/>
              <a:ext cx="2660207" cy="466634"/>
            </a:xfrm>
            <a:prstGeom prst="rect">
              <a:avLst/>
            </a:prstGeom>
            <a:solidFill>
              <a:srgbClr val="ffffff"/>
            </a:solidFill>
            <a:ln w="25452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54349" name=""/>
            <p:cNvSpPr txBox="1"/>
            <p:nvPr/>
          </p:nvSpPr>
          <p:spPr>
            <a:xfrm>
              <a:off x="3702934" y="6883751"/>
              <a:ext cx="1376125" cy="3951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rPr>
                <a:t>로그인</a:t>
              </a:r>
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54350" name=""/>
            <p:cNvSpPr txBox="1"/>
            <p:nvPr/>
          </p:nvSpPr>
          <p:spPr>
            <a:xfrm>
              <a:off x="3458509" y="7712251"/>
              <a:ext cx="1864975" cy="3952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rPr>
                <a:t>카카오 로그인</a:t>
              </a:r>
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54351" name=""/>
            <p:cNvSpPr txBox="1"/>
            <p:nvPr/>
          </p:nvSpPr>
          <p:spPr>
            <a:xfrm>
              <a:off x="3458509" y="8494757"/>
              <a:ext cx="1864975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Arial"/>
                  <a:sym typeface="Arial"/>
                </a:rPr>
                <a:t>회원가입</a:t>
              </a:r>
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5301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5302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5303" name=""/>
          <p:cNvSpPr txBox="1"/>
          <p:nvPr/>
        </p:nvSpPr>
        <p:spPr>
          <a:xfrm>
            <a:off x="1571319" y="17665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크리에이터모드 -회원가입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pic>
        <p:nvPicPr>
          <p:cNvPr id="5530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17459" y="2252237"/>
            <a:ext cx="8958210" cy="76948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55305" name=""/>
          <p:cNvGraphicFramePr/>
          <p:nvPr/>
        </p:nvGraphicFramePr>
        <p:xfrm>
          <a:off x="9710574" y="2253855"/>
          <a:ext cx="7934460" cy="3973900"/>
        </p:xfrm>
        <a:graphic>
          <a:graphicData uri="http://schemas.openxmlformats.org/drawingml/2006/table">
            <a:tbl>
              <a:tblPr firstRow="1" bandRow="1"/>
              <a:tblGrid>
                <a:gridCol w="2133234"/>
                <a:gridCol w="5801226"/>
              </a:tblGrid>
              <a:tr h="6110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110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생성할 아이디가 중복되는지 확인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110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비밀번호확인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오타를 방지하기 위한 재확인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110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이메일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이메일 뒷자리 선택가능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사업자등록증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신규 크리에이터의 사업자등록증 사진 파일 등록</a:t>
                      </a:r>
                      <a:endParaRPr xmlns:mc="http://schemas.openxmlformats.org/markup-compatibility/2006" xmlns:hp="http://schemas.haansoft.com/office/presentation/8.0" kumimoji="1" lang="ko-KR" altLang="en-US" sz="2000" b="0" i="0" baseline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82849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회원가입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버튼 클릭 시 신규 크리에이터를 </a:t>
                      </a:r>
                      <a:endParaRPr xmlns:mc="http://schemas.openxmlformats.org/markup-compatibility/2006" xmlns:hp="http://schemas.haansoft.com/office/presentation/8.0" kumimoji="1" lang="ko-KR" altLang="en-US" sz="2000" b="0" i="0" baseline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가입할 수 있다.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6325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6326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6327" name=""/>
          <p:cNvSpPr txBox="1"/>
          <p:nvPr/>
        </p:nvSpPr>
        <p:spPr>
          <a:xfrm>
            <a:off x="1571319" y="17665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크리에이터모드 - 메인페이지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graphicFrame>
        <p:nvGraphicFramePr>
          <p:cNvPr id="56328" name=""/>
          <p:cNvGraphicFramePr/>
          <p:nvPr/>
        </p:nvGraphicFramePr>
        <p:xfrm>
          <a:off x="9821651" y="2341154"/>
          <a:ext cx="7926478" cy="3096169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4052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113800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크리에이터이미지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이미지를 클릭 시 크리에이터 페이지, 로그아웃이</a:t>
                      </a:r>
                      <a:endParaRPr xmlns:mc="http://schemas.openxmlformats.org/markup-compatibility/2006" xmlns:hp="http://schemas.haansoft.com/office/presentation/8.0" kumimoji="1" lang="ko-KR" altLang="en-US" sz="2300" b="0" i="0" baseline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보인다. 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크리에이터 페이지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해당 크리에이터의 페이지로 이동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로그아웃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해당크리에이터의 로그아웃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5636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3144" y="2403055"/>
            <a:ext cx="9370925" cy="71868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562" y="1084087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7349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7350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7351" name=""/>
          <p:cNvSpPr txBox="1"/>
          <p:nvPr/>
        </p:nvSpPr>
        <p:spPr>
          <a:xfrm>
            <a:off x="1664980" y="16173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크리에이터모드 - 마이페이지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graphicFrame>
        <p:nvGraphicFramePr>
          <p:cNvPr id="57353" name=""/>
          <p:cNvGraphicFramePr/>
          <p:nvPr/>
        </p:nvGraphicFramePr>
        <p:xfrm>
          <a:off x="9712137" y="2203061"/>
          <a:ext cx="7924915" cy="2681973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2489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79517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Studio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버튼 클릭 시 강의(동영상,사진)를 </a:t>
                      </a:r>
                      <a:endParaRPr xmlns:mc="http://schemas.openxmlformats.org/markup-compatibility/2006" xmlns:hp="http://schemas.haansoft.com/office/presentation/8.0" kumimoji="1" lang="ko-KR" altLang="en-US" sz="2300" b="0" i="0" baseline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업로드 페이지 이동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강의목록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해당 크리에이터가 올린 강의 목록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수익통계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크리에이터의 수익을 통계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57392" name=""/>
          <p:cNvPicPr>
            <a:picLocks noChangeAspect="1"/>
          </p:cNvPicPr>
          <p:nvPr/>
        </p:nvPicPr>
        <p:blipFill rotWithShape="1">
          <a:blip r:embed="rId3"/>
          <a:srcRect l="7720" r="9440"/>
          <a:stretch>
            <a:fillRect/>
          </a:stretch>
        </p:blipFill>
        <p:spPr>
          <a:xfrm>
            <a:off x="322167" y="2136214"/>
            <a:ext cx="9353552" cy="8064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06278"/>
            <a:ext cx="18279904" cy="9199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8373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8374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8375" name=""/>
          <p:cNvSpPr txBox="1"/>
          <p:nvPr/>
        </p:nvSpPr>
        <p:spPr>
          <a:xfrm>
            <a:off x="1664980" y="1617368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크리에이터모드 - 동영상 업로드 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pic>
        <p:nvPicPr>
          <p:cNvPr id="5837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17465" y="2061787"/>
            <a:ext cx="9208998" cy="79249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58377" name=""/>
          <p:cNvGraphicFramePr/>
          <p:nvPr/>
        </p:nvGraphicFramePr>
        <p:xfrm>
          <a:off x="9654980" y="2141160"/>
          <a:ext cx="7926479" cy="1257122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4052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파일 선택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클릭 시 업로드 할 동영상을 선택할 수 있다.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44401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59397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9398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59399" name=""/>
          <p:cNvSpPr txBox="1"/>
          <p:nvPr/>
        </p:nvSpPr>
        <p:spPr>
          <a:xfrm>
            <a:off x="1645947" y="1296752"/>
            <a:ext cx="6018692" cy="8475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크리에이터모드 - 동영상 업로드 상세페이지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pic>
        <p:nvPicPr>
          <p:cNvPr id="59400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58714" y="2214169"/>
            <a:ext cx="9204253" cy="79169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59401" name=""/>
          <p:cNvGraphicFramePr/>
          <p:nvPr/>
        </p:nvGraphicFramePr>
        <p:xfrm>
          <a:off x="9691484" y="2283997"/>
          <a:ext cx="7926534" cy="3842757"/>
        </p:xfrm>
        <a:graphic>
          <a:graphicData uri="http://schemas.openxmlformats.org/drawingml/2006/table">
            <a:tbl>
              <a:tblPr firstRow="1" bandRow="1"/>
              <a:tblGrid>
                <a:gridCol w="1584045"/>
                <a:gridCol w="6342489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노출여부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해당 강의(동영상)의 노출여부를 선택할 수 있다.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카테고리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강의(동영상)의 주제를 선택할 수 있다.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재고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강의(동영상)의 재고 수량을 조절 할 수 있다.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이미지 업로드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강의(동영상)의 사진을 선택할 수 있다.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완료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클릭 시 강의(동영상)이 업로드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44401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0421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60422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60423" name=""/>
          <p:cNvSpPr txBox="1"/>
          <p:nvPr/>
        </p:nvSpPr>
        <p:spPr>
          <a:xfrm>
            <a:off x="1645947" y="1296752"/>
            <a:ext cx="6018692" cy="4713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크리에이터모드 - 이미 업로드 페이지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pic>
        <p:nvPicPr>
          <p:cNvPr id="6042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01582" y="1847504"/>
            <a:ext cx="9369306" cy="80313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60425" name=""/>
          <p:cNvGraphicFramePr/>
          <p:nvPr/>
        </p:nvGraphicFramePr>
        <p:xfrm>
          <a:off x="9823270" y="1880827"/>
          <a:ext cx="7926479" cy="1328512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4052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이미지 업로드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이미지를 업로드 할 수 있다.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06278"/>
            <a:ext cx="18279904" cy="9199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445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61446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grpSp>
        <p:nvGrpSpPr>
          <p:cNvPr id="61447" name="Group 1"/>
          <p:cNvGrpSpPr/>
          <p:nvPr/>
        </p:nvGrpSpPr>
        <p:grpSpPr>
          <a:xfrm rot="0">
            <a:off x="6131387" y="4683871"/>
            <a:ext cx="6017129" cy="914235"/>
            <a:chOff x="6131387" y="4683871"/>
            <a:chExt cx="6017128" cy="914235"/>
          </a:xfrm>
        </p:grpSpPr>
        <p:sp>
          <p:nvSpPr>
            <p:cNvPr id="61448" name=""/>
            <p:cNvSpPr txBox="1"/>
            <p:nvPr/>
          </p:nvSpPr>
          <p:spPr>
            <a:xfrm>
              <a:off x="6131387" y="4715576"/>
              <a:ext cx="6017129" cy="7761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1" lang="ko-KR" altLang="en-US" sz="4500" b="0" i="0" baseline="0" mc:Ignorable="hp" hp:hslEmbossed="0">
                  <a:solidFill>
                    <a:srgbClr val="000000">
                      <a:alpha val="100000"/>
                    </a:srgbClr>
                  </a:solidFill>
                  <a:latin typeface="Open Sans ExtraBold"/>
                </a:rPr>
                <a:t>관리자모드</a:t>
              </a:r>
              <a:endParaRPr xmlns:mc="http://schemas.openxmlformats.org/markup-compatibility/2006" xmlns:hp="http://schemas.haansoft.com/office/presentation/8.0" kumimoji="1" lang="ko-KR" altLang="en-US" sz="4500" b="0" i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endParaRPr>
            </a:p>
          </p:txBody>
        </p:sp>
        <p:cxnSp>
          <p:nvCxnSpPr>
            <p:cNvPr id="61449" name=""/>
            <p:cNvCxnSpPr/>
            <p:nvPr/>
          </p:nvCxnSpPr>
          <p:spPr>
            <a:xfrm>
              <a:off x="6245645" y="4683871"/>
              <a:ext cx="5675916" cy="0"/>
            </a:xfrm>
            <a:prstGeom prst="line">
              <a:avLst/>
            </a:prstGeom>
            <a:ln w="28634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61450" name=""/>
            <p:cNvCxnSpPr/>
            <p:nvPr/>
          </p:nvCxnSpPr>
          <p:spPr>
            <a:xfrm>
              <a:off x="6301240" y="5598107"/>
              <a:ext cx="5679042" cy="0"/>
            </a:xfrm>
            <a:prstGeom prst="line">
              <a:avLst/>
            </a:prstGeom>
            <a:ln w="28634" cap="flat" cmpd="sng" algn="ctr">
              <a:solidFill>
                <a:srgbClr val="000000"/>
              </a:solidFill>
              <a:prstDash val="solid"/>
              <a:round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515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"/>
          <p:cNvSpPr txBox="1"/>
          <p:nvPr/>
        </p:nvSpPr>
        <p:spPr>
          <a:xfrm>
            <a:off x="5917104" y="4336240"/>
            <a:ext cx="6829776" cy="9396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5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1-1.요구사항분석</a:t>
            </a:r>
            <a:endParaRPr xmlns:mc="http://schemas.openxmlformats.org/markup-compatibility/2006" xmlns:hp="http://schemas.haansoft.com/office/presentation/8.0" kumimoji="0" lang="en-US" altLang="en-US" sz="5500" b="1" i="0" mc:Ignorable="hp" hp:hslEmbossed="0">
              <a:solidFill>
                <a:srgbClr val="fffff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8197" name=""/>
          <p:cNvSpPr txBox="1"/>
          <p:nvPr/>
        </p:nvSpPr>
        <p:spPr>
          <a:xfrm>
            <a:off x="5764722" y="5344137"/>
            <a:ext cx="6829776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3000" b="0" i="0" baseline="0" mc:Ignorable="hp" hp:hslEmbossed="0">
                <a:solidFill>
                  <a:srgbClr val="ffffff">
                    <a:alpha val="100000"/>
                  </a:srgbClr>
                </a:solidFill>
                <a:latin typeface="Calibri"/>
                <a:ea typeface="Calibri"/>
                <a:sym typeface="Calibri"/>
              </a:rPr>
              <a:t>Requirements Requirements Analysis</a:t>
            </a:r>
            <a:endParaRPr xmlns:mc="http://schemas.openxmlformats.org/markup-compatibility/2006" xmlns:hp="http://schemas.haansoft.com/office/presentation/8.0" kumimoji="1" lang="en-US" altLang="en-US" sz="3000" b="0" i="0" mc:Ignorable="hp" hp:hslEmbossed="0">
              <a:solidFill>
                <a:srgbClr val="ffffff">
                  <a:alpha val="100000"/>
                </a:srgbClr>
              </a:solidFill>
              <a:latin typeface="Calibri"/>
              <a:ea typeface="Calibri"/>
              <a:sym typeface="Calibri"/>
            </a:endParaRPr>
          </a:p>
        </p:txBody>
      </p:sp>
      <p:pic>
        <p:nvPicPr>
          <p:cNvPr id="819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151" y="669810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8199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9151" y="9489927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1044401"/>
            <a:ext cx="18279904" cy="91994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2469" name=""/>
          <p:cNvSpPr txBox="1"/>
          <p:nvPr/>
        </p:nvSpPr>
        <p:spPr>
          <a:xfrm>
            <a:off x="0" y="525354"/>
            <a:ext cx="3748984" cy="8586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화면정의서</a:t>
            </a:r>
            <a:endParaRPr xmlns:mc="http://schemas.openxmlformats.org/markup-compatibility/2006" xmlns:hp="http://schemas.haansoft.com/office/presentation/8.0" kumimoji="1" lang="ko-KR" altLang="en-US" sz="5000" b="0" i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62470" name=""/>
          <p:cNvSpPr txBox="1"/>
          <p:nvPr/>
        </p:nvSpPr>
        <p:spPr>
          <a:xfrm>
            <a:off x="493650" y="220646"/>
            <a:ext cx="5083804" cy="480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screen definition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62471" name=""/>
          <p:cNvSpPr txBox="1"/>
          <p:nvPr/>
        </p:nvSpPr>
        <p:spPr>
          <a:xfrm>
            <a:off x="1553903" y="1314223"/>
            <a:ext cx="6017073" cy="4729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Open Sans ExtraBold"/>
              </a:rPr>
              <a:t>관리자모드 - 공지사항</a:t>
            </a:r>
            <a:endParaRPr xmlns:mc="http://schemas.openxmlformats.org/markup-compatibility/2006" xmlns:hp="http://schemas.haansoft.com/office/presentation/8.0" kumimoji="1" lang="ko-KR" altLang="en-US" sz="2500" b="0" i="0" mc:Ignorable="hp" hp:hslEmbossed="0">
              <a:solidFill>
                <a:srgbClr val="000000">
                  <a:alpha val="100000"/>
                </a:srgbClr>
              </a:solidFill>
              <a:latin typeface="Open Sans ExtraBold"/>
            </a:endParaRPr>
          </a:p>
        </p:txBody>
      </p:sp>
      <p:graphicFrame>
        <p:nvGraphicFramePr>
          <p:cNvPr id="62472" name=""/>
          <p:cNvGraphicFramePr/>
          <p:nvPr/>
        </p:nvGraphicFramePr>
        <p:xfrm>
          <a:off x="9767675" y="1979233"/>
          <a:ext cx="7924916" cy="1257122"/>
        </p:xfrm>
        <a:graphic>
          <a:graphicData uri="http://schemas.openxmlformats.org/drawingml/2006/table">
            <a:tbl>
              <a:tblPr firstRow="1" bandRow="1"/>
              <a:tblGrid>
                <a:gridCol w="1582426"/>
                <a:gridCol w="6342489"/>
              </a:tblGrid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항목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25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설명</a:t>
                      </a:r>
                      <a:endParaRPr xmlns:mc="http://schemas.openxmlformats.org/markup-compatibility/2006" xmlns:hp="http://schemas.haansoft.com/office/presentation/8.0" kumimoji="0" lang="ko-KR" altLang="en-US" sz="2500" b="1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cd174">
                        <a:alpha val="100000"/>
                      </a:srgbClr>
                    </a:solidFill>
                  </a:tcPr>
                </a:tc>
              </a:tr>
              <a:tr h="6285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공지사항</a:t>
                      </a:r>
                      <a:endParaRPr xmlns:mc="http://schemas.openxmlformats.org/markup-compatibility/2006" xmlns:hp="http://schemas.haansoft.com/office/presentation/8.0" kumimoji="1" lang="ko-KR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lvl="0" indent="0" algn="ctr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ko-KR" altLang="en-US" sz="23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서버밎 전체적인 공지사항을 관리</a:t>
                      </a:r>
                      <a:endParaRPr xmlns:mc="http://schemas.openxmlformats.org/markup-compatibility/2006" xmlns:hp="http://schemas.haansoft.com/office/presentation/8.0" kumimoji="1" lang="ko-KR" altLang="en-US" sz="23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marL="91440" marR="91440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62492" name=""/>
          <p:cNvPicPr>
            <a:picLocks noChangeAspect="1"/>
          </p:cNvPicPr>
          <p:nvPr/>
        </p:nvPicPr>
        <p:blipFill rotWithShape="1">
          <a:blip r:embed="rId3">
            <a:lum/>
          </a:blip>
          <a:srcRect l="7960" r="10230"/>
          <a:stretch>
            <a:fillRect/>
          </a:stretch>
        </p:blipFill>
        <p:spPr>
          <a:xfrm>
            <a:off x="192068" y="1903042"/>
            <a:ext cx="9423225" cy="82281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39515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"/>
          <p:cNvSpPr txBox="1"/>
          <p:nvPr/>
        </p:nvSpPr>
        <p:spPr>
          <a:xfrm>
            <a:off x="5917103" y="4364375"/>
            <a:ext cx="6829776" cy="929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5500" b="1" i="0" baseline="0" mc:Ignorable="hp" hp:hslEmbossed="0">
                <a:solidFill>
                  <a:srgbClr val="ffffff">
                    <a:alpha val="100000"/>
                  </a:srgbClr>
                </a:solidFill>
                <a:latin typeface="Arial"/>
                <a:sym typeface="Arial"/>
              </a:rPr>
              <a:t>회의 사진</a:t>
            </a:r>
            <a:endParaRPr xmlns:mc="http://schemas.openxmlformats.org/markup-compatibility/2006" xmlns:hp="http://schemas.haansoft.com/office/presentation/8.0" kumimoji="0" lang="ko-KR" altLang="en-US" sz="5500" b="1" i="0" baseline="0" mc:Ignorable="hp" hp:hslEmbossed="0">
              <a:solidFill>
                <a:srgbClr val="fffff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3013" name=""/>
          <p:cNvSpPr txBox="1"/>
          <p:nvPr/>
        </p:nvSpPr>
        <p:spPr>
          <a:xfrm>
            <a:off x="5764722" y="5344137"/>
            <a:ext cx="682977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4301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49151" y="669810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3015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49151" y="9489927"/>
            <a:ext cx="1666097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0" y="1006278"/>
            <a:ext cx="18279904" cy="91995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445" name=""/>
          <p:cNvSpPr txBox="1"/>
          <p:nvPr/>
        </p:nvSpPr>
        <p:spPr>
          <a:xfrm>
            <a:off x="0" y="525800"/>
            <a:ext cx="4170870" cy="858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5000" b="0" i="0" baseline="0" mc:Ignorable="hp" hp:hslEmbossed="0">
                <a:solidFill>
                  <a:srgbClr val="1f497d">
                    <a:alpha val="100000"/>
                  </a:srgbClr>
                </a:solidFill>
                <a:latin typeface="Arial"/>
                <a:sym typeface="Arial"/>
              </a:rPr>
              <a:t>회의사진</a:t>
            </a:r>
            <a:endParaRPr xmlns:mc="http://schemas.openxmlformats.org/markup-compatibility/2006" xmlns:hp="http://schemas.haansoft.com/office/presentation/8.0" kumimoji="1" lang="ko-KR" altLang="en-US" sz="5000" b="0" i="0" baseline="0" mc:Ignorable="hp" hp:hslEmbossed="0">
              <a:solidFill>
                <a:srgbClr val="1f497d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614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3903" y="1684474"/>
            <a:ext cx="4439263" cy="3097160"/>
          </a:xfrm>
          <a:prstGeom prst="rect">
            <a:avLst/>
          </a:prstGeom>
        </p:spPr>
      </p:pic>
      <p:pic>
        <p:nvPicPr>
          <p:cNvPr id="6145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1810" y="5694916"/>
            <a:ext cx="4681491" cy="3120232"/>
          </a:xfrm>
          <a:prstGeom prst="rect">
            <a:avLst/>
          </a:prstGeom>
        </p:spPr>
      </p:pic>
      <p:pic>
        <p:nvPicPr>
          <p:cNvPr id="6145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27490" y="5390139"/>
            <a:ext cx="4321621" cy="2632711"/>
          </a:xfrm>
          <a:prstGeom prst="rect">
            <a:avLst/>
          </a:prstGeom>
        </p:spPr>
      </p:pic>
      <p:pic>
        <p:nvPicPr>
          <p:cNvPr id="6145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91910" y="1360056"/>
            <a:ext cx="5673957" cy="3781714"/>
          </a:xfrm>
          <a:prstGeom prst="rect">
            <a:avLst/>
          </a:prstGeom>
        </p:spPr>
      </p:pic>
      <p:pic>
        <p:nvPicPr>
          <p:cNvPr id="6145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36207" y="6294202"/>
            <a:ext cx="4742902" cy="3557177"/>
          </a:xfrm>
          <a:prstGeom prst="rect">
            <a:avLst/>
          </a:prstGeom>
        </p:spPr>
      </p:pic>
      <p:pic>
        <p:nvPicPr>
          <p:cNvPr id="6145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493507" y="1252312"/>
            <a:ext cx="3642222" cy="4856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d4755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"/>
          <p:cNvSpPr txBox="1"/>
          <p:nvPr/>
        </p:nvSpPr>
        <p:spPr>
          <a:xfrm>
            <a:off x="8482031" y="4604499"/>
            <a:ext cx="7905938" cy="738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4200" b="0" i="0" baseline="0" mc:Ignorable="hp" hp:hslEmbossed="0">
                <a:solidFill>
                  <a:srgbClr val="c8d5d3">
                    <a:alpha val="100000"/>
                  </a:srgbClr>
                </a:solidFill>
                <a:latin typeface="Arial"/>
                <a:sym typeface="Arial"/>
              </a:rPr>
              <a:t>THANK YOU</a:t>
            </a:r>
            <a:endParaRPr xmlns:mc="http://schemas.openxmlformats.org/markup-compatibility/2006" xmlns:hp="http://schemas.haansoft.com/office/presentation/8.0" kumimoji="1" lang="en-US" altLang="en-US" sz="4200" b="0" i="0" mc:Ignorable="hp" hp:hslEmbossed="0">
              <a:solidFill>
                <a:srgbClr val="c8d5d3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63493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6732932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349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5005481" y="6969431"/>
            <a:ext cx="3607709" cy="3607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"/>
          <p:cNvSpPr txBox="1"/>
          <p:nvPr/>
        </p:nvSpPr>
        <p:spPr>
          <a:xfrm>
            <a:off x="6596459" y="226954"/>
            <a:ext cx="5082241" cy="5079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7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7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9221" name=""/>
          <p:cNvSpPr txBox="1"/>
          <p:nvPr/>
        </p:nvSpPr>
        <p:spPr>
          <a:xfrm>
            <a:off x="538080" y="852333"/>
            <a:ext cx="16613304" cy="6777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ctr">
            <a:noAutofit/>
          </a:bodyPr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en-US" sz="45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1.요구사항 분석</a:t>
            </a:r>
            <a:endParaRPr xmlns:mc="http://schemas.openxmlformats.org/markup-compatibility/2006" xmlns:hp="http://schemas.haansoft.com/office/presentation/8.0" kumimoji="0" lang="en-US" altLang="en-US" sz="4500" b="1" i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9222" name=""/>
          <p:cNvSpPr txBox="1"/>
          <p:nvPr/>
        </p:nvSpPr>
        <p:spPr>
          <a:xfrm>
            <a:off x="538080" y="2301468"/>
            <a:ext cx="17198998" cy="68091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p>
            <a:pPr marL="341357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※ 설계 </a:t>
            </a:r>
            <a:r>
              <a:rPr xmlns:mc="http://schemas.openxmlformats.org/markup-compatibility/2006" xmlns:hp="http://schemas.haansoft.com/office/presentation/8.0" kumimoji="1" lang="en-US" altLang="en-US" sz="35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1 단계 </a:t>
            </a:r>
            <a:r>
              <a:rPr xmlns:mc="http://schemas.openxmlformats.org/markup-compatibility/2006" xmlns:hp="http://schemas.haansoft.com/office/presentation/8.0" kumimoji="1" lang="en-US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: </a:t>
            </a:r>
            <a:r>
              <a:rPr xmlns:mc="http://schemas.openxmlformats.org/markup-compatibility/2006" xmlns:hp="http://schemas.haansoft.com/office/presentation/8.0" kumimoji="1" lang="en-US" altLang="en-US" sz="35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요구 사항 분석</a:t>
            </a:r>
            <a:endParaRPr xmlns:mc="http://schemas.openxmlformats.org/markup-compatibility/2006" xmlns:hp="http://schemas.haansoft.com/office/presentation/8.0" kumimoji="1" lang="en-US" altLang="en-US" sz="3500" b="0" i="0" baseline="0" mc:Ignorable="hp" hp:hslEmbossed="0">
              <a:solidFill>
                <a:srgbClr val="0000ff">
                  <a:alpha val="100000"/>
                </a:srgbClr>
              </a:solidFill>
              <a:latin typeface="Arial"/>
              <a:sym typeface="Arial"/>
            </a:endParaRPr>
          </a:p>
          <a:p>
            <a:pPr marL="538233" lvl="1" indent="-239744" algn="l" defTabSz="1028836" rtl="0" eaLnBrk="1" latinLnBrk="0" hangingPunct="1">
              <a:lnSpc>
                <a:spcPct val="150000"/>
              </a:lnSpc>
              <a:spcBef>
                <a:spcPct val="6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25000"/>
              <a:buFont typeface="Arial"/>
              <a:buChar char="▪"/>
              <a:defRPr/>
            </a:pPr>
            <a:r>
              <a:rPr xmlns:mc="http://schemas.openxmlformats.org/markup-compatibility/2006" xmlns:hp="http://schemas.haansoft.com/office/presentation/8.0" kumimoji="1" lang="en-US" altLang="en-US" sz="27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목적</a:t>
            </a:r>
            <a:endParaRPr xmlns:mc="http://schemas.openxmlformats.org/markup-compatibility/2006" xmlns:hp="http://schemas.haansoft.com/office/presentation/8.0" kumimoji="1" lang="en-US" altLang="en-US" sz="27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19103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사용자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의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요구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사항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을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수집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하고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분석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하여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개발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할 데이터베이스의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용도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를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파악</a:t>
            </a:r>
            <a:endParaRPr xmlns:mc="http://schemas.openxmlformats.org/markup-compatibility/2006" xmlns:hp="http://schemas.haansoft.com/office/presentation/8.0" kumimoji="1" lang="en-US" altLang="en-US" sz="23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895468" lvl="3" indent="-227042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0000ff">
                  <a:alpha val="100000"/>
                </a:srgbClr>
              </a:buClr>
              <a:buSzPct val="25000"/>
              <a:buFont typeface="Arial"/>
              <a:buChar char="‒"/>
              <a:defRPr/>
            </a:pP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업무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에 필요한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데이터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가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무엇인지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, 그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데이터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에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어떤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처리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가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필요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한지 등을 고려</a:t>
            </a:r>
            <a:endParaRPr xmlns:mc="http://schemas.openxmlformats.org/markup-compatibility/2006" xmlns:hp="http://schemas.haansoft.com/office/presentation/8.0" kumimoji="1" lang="en-US" altLang="en-US" sz="23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538233" lvl="1" indent="-239744" algn="l" defTabSz="1028836" rtl="0" eaLnBrk="1" latinLnBrk="0" hangingPunct="1">
              <a:lnSpc>
                <a:spcPct val="150000"/>
              </a:lnSpc>
              <a:spcBef>
                <a:spcPct val="4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25000"/>
              <a:buFont typeface="Arial"/>
              <a:buChar char="▪"/>
              <a:defRPr/>
            </a:pPr>
            <a:r>
              <a:rPr xmlns:mc="http://schemas.openxmlformats.org/markup-compatibility/2006" xmlns:hp="http://schemas.haansoft.com/office/presentation/8.0" kumimoji="1" lang="en-US" altLang="en-US" sz="27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결과물</a:t>
            </a:r>
            <a:endParaRPr xmlns:mc="http://schemas.openxmlformats.org/markup-compatibility/2006" xmlns:hp="http://schemas.haansoft.com/office/presentation/8.0" kumimoji="1" lang="en-US" altLang="en-US" sz="27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19103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요구 사항 명세서</a:t>
            </a:r>
            <a:endParaRPr xmlns:mc="http://schemas.openxmlformats.org/markup-compatibility/2006" xmlns:hp="http://schemas.haansoft.com/office/presentation/8.0" kumimoji="1" lang="en-US" altLang="en-US" sz="23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538233" lvl="1" indent="-239744" algn="l" defTabSz="1028836" rtl="0" eaLnBrk="1" latinLnBrk="0" hangingPunct="1">
              <a:lnSpc>
                <a:spcPct val="150000"/>
              </a:lnSpc>
              <a:spcBef>
                <a:spcPct val="4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25000"/>
              <a:buFont typeface="Arial"/>
              <a:buChar char="▪"/>
              <a:defRPr/>
            </a:pPr>
            <a:r>
              <a:rPr xmlns:mc="http://schemas.openxmlformats.org/markup-compatibility/2006" xmlns:hp="http://schemas.haansoft.com/office/presentation/8.0" kumimoji="1" lang="en-US" altLang="en-US" sz="27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주요 작업</a:t>
            </a:r>
            <a:endParaRPr xmlns:mc="http://schemas.openxmlformats.org/markup-compatibility/2006" xmlns:hp="http://schemas.haansoft.com/office/presentation/8.0" kumimoji="1" lang="en-US" altLang="en-US" sz="2700" b="0" i="0" baseline="0" mc:Ignorable="hp" hp:hslEmbossed="0">
              <a:solidFill>
                <a:srgbClr val="00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19103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데이터베이스를 실제로 사용할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주요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사용자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의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범위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를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결정</a:t>
            </a:r>
            <a:endParaRPr xmlns:mc="http://schemas.openxmlformats.org/markup-compatibility/2006" xmlns:hp="http://schemas.haansoft.com/office/presentation/8.0" kumimoji="1" lang="en-US" altLang="en-US" sz="23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19103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사용자가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조직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에서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수행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하는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업무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를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분석</a:t>
            </a:r>
            <a:endParaRPr xmlns:mc="http://schemas.openxmlformats.org/markup-compatibility/2006" xmlns:hp="http://schemas.haansoft.com/office/presentation/8.0" kumimoji="1" lang="en-US" altLang="en-US" sz="23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19103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면담, 설문 조사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, 업무 관련 문서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분석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등의 방법을 이용해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요구 사항 수집</a:t>
            </a:r>
            <a:endParaRPr xmlns:mc="http://schemas.openxmlformats.org/markup-compatibility/2006" xmlns:hp="http://schemas.haansoft.com/office/presentation/8.0" kumimoji="1" lang="en-US" altLang="en-US" sz="2300" b="0" i="0" baseline="0" mc:Ignorable="hp" hp:hslEmbossed="0">
              <a:solidFill>
                <a:srgbClr val="ff0000">
                  <a:alpha val="100000"/>
                </a:srgbClr>
              </a:solidFill>
              <a:latin typeface="Arial"/>
              <a:sym typeface="Arial"/>
            </a:endParaRPr>
          </a:p>
          <a:p>
            <a:pPr marL="712881" lvl="2" indent="-219103" algn="l" defTabSz="1028836" rtl="0" eaLnBrk="1" latinLnBrk="0" hangingPunct="1">
              <a:lnSpc>
                <a:spcPct val="150000"/>
              </a:lnSpc>
              <a:spcBef>
                <a:spcPct val="3000"/>
              </a:spcBef>
              <a:spcAft>
                <a:spcPct val="0"/>
              </a:spcAft>
              <a:buClr>
                <a:srgbClr val="4f784c">
                  <a:alpha val="100000"/>
                </a:srgbClr>
              </a:buClr>
              <a:buSzPct val="25000"/>
              <a:buFont typeface="Calibri"/>
              <a:buChar char="•"/>
              <a:defRPr/>
            </a:pP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수집된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요구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사항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에 대한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분석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결과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를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요구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사항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ff0000">
                    <a:alpha val="100000"/>
                  </a:srgbClr>
                </a:solidFill>
                <a:latin typeface="Arial"/>
                <a:sym typeface="Arial"/>
              </a:rPr>
              <a:t>명세서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sym typeface="Arial"/>
              </a:rPr>
              <a:t>로 </a:t>
            </a:r>
            <a:r>
              <a:rPr xmlns:mc="http://schemas.openxmlformats.org/markup-compatibility/2006" xmlns:hp="http://schemas.haansoft.com/office/presentation/8.0" kumimoji="1" lang="en-US" altLang="en-US" sz="2300" b="0" i="0" baseline="0" mc:Ignorable="hp" hp:hslEmbossed="0">
                <a:solidFill>
                  <a:srgbClr val="0000ff">
                    <a:alpha val="100000"/>
                  </a:srgbClr>
                </a:solidFill>
                <a:latin typeface="Arial"/>
                <a:sym typeface="Arial"/>
              </a:rPr>
              <a:t>작성</a:t>
            </a:r>
            <a:endParaRPr xmlns:mc="http://schemas.openxmlformats.org/markup-compatibility/2006" xmlns:hp="http://schemas.haansoft.com/office/presentation/8.0" kumimoji="1" lang="en-US" altLang="en-US" sz="2300" b="0" i="0" mc:Ignorable="hp" hp:hslEmbossed="0">
              <a:solidFill>
                <a:srgbClr val="0000ff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6763074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45" name=""/>
          <p:cNvSpPr txBox="1"/>
          <p:nvPr/>
        </p:nvSpPr>
        <p:spPr>
          <a:xfrm>
            <a:off x="11178742" y="826936"/>
            <a:ext cx="8321723" cy="9396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회원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0246" name=""/>
          <p:cNvSpPr txBox="1"/>
          <p:nvPr/>
        </p:nvSpPr>
        <p:spPr>
          <a:xfrm>
            <a:off x="10097836" y="341268"/>
            <a:ext cx="66599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024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26967" y="2557000"/>
            <a:ext cx="5309195" cy="51647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48" name=""/>
          <p:cNvSpPr txBox="1"/>
          <p:nvPr/>
        </p:nvSpPr>
        <p:spPr>
          <a:xfrm>
            <a:off x="9826396" y="2931592"/>
            <a:ext cx="242862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10249" name=""/>
          <p:cNvGraphicFramePr/>
          <p:nvPr/>
        </p:nvGraphicFramePr>
        <p:xfrm>
          <a:off x="6929745" y="2169738"/>
          <a:ext cx="11046957" cy="7934851"/>
        </p:xfrm>
        <a:graphic>
          <a:graphicData uri="http://schemas.openxmlformats.org/drawingml/2006/table">
            <a:tbl>
              <a:tblPr firstRow="1" bandRow="1"/>
              <a:tblGrid>
                <a:gridCol w="11046957"/>
              </a:tblGrid>
              <a:tr h="6999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en-US" sz="2000" b="1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회원가입시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회원아이디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이름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9be5c8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비밀번호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비밀번호 확인,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연락처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E-mail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일반유저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또는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관리자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를 입력하여야 한다.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-로그인시에는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회원아이디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와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비밀번호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입력해야 한다.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-소셜로그인 한 경우에는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이름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과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이메일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정보를 보여준다.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-로그인시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일반유저 권한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관리자 권한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에 따라 다르게 페이지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접근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해야 한다,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사진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을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올릴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회원 아이디로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식별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한다.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본인 게시글에 대해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작성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수정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삭제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할수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3967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비밀글을 작성하여 본인(동일 아이디와)과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크리에이터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만 볼수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후기게시판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에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별점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을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달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수 있다. 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장바구니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에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상품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를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넣을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수 있다. 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6999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이메일 인증 통해 자체 가입이 가능하고 또는 소셜(카카오, 네이버)을 통해서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가입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할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-소셜 로그인은 플랫폼으로 구분해서 기존 아이디와 비교해 없을 시 회원으로 자동 등록한다.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아이디로 식별이 가능하다.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-유저는 가입을 통해 회원이 될 수 있고, 회원은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모든 게시판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에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접근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이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가능하다.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-가입하지 않은 비회원은 게시판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조회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만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가능하고 글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작성은 할 수 없다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.</a:t>
                      </a:r>
                      <a:endParaRPr xmlns:mc="http://schemas.openxmlformats.org/markup-compatibility/2006" xmlns:hp="http://schemas.haansoft.com/office/presentation/8.0" kumimoji="0" lang="en-US" altLang="en-US" sz="2000" b="0" i="0" u="sng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마이페이지에서 문의 내역, 작성글을 조회할 수 있으며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회원 탈퇴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가 가능하다. 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본인 게시글에 대해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작성, 수정, 삭제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할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406351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-회원은 문의글을 작성할 수 있고, 공개 또는 비공개를 선택할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44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341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0342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"/>
          <p:cNvSpPr txBox="1"/>
          <p:nvPr/>
        </p:nvSpPr>
        <p:spPr>
          <a:xfrm>
            <a:off x="10112125" y="1284026"/>
            <a:ext cx="8321723" cy="9396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5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크리에이터</a:t>
            </a:r>
            <a:endParaRPr xmlns:mc="http://schemas.openxmlformats.org/markup-compatibility/2006" xmlns:hp="http://schemas.haansoft.com/office/presentation/8.0" kumimoji="1" lang="en-US" altLang="en-US" sz="5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1269" name=""/>
          <p:cNvSpPr txBox="1"/>
          <p:nvPr/>
        </p:nvSpPr>
        <p:spPr>
          <a:xfrm>
            <a:off x="10207350" y="798358"/>
            <a:ext cx="6659923" cy="4729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ENJOY YOUR STUDY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1270" name="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6642452" cy="102819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1271" name=""/>
          <p:cNvGraphicFramePr/>
          <p:nvPr/>
        </p:nvGraphicFramePr>
        <p:xfrm>
          <a:off x="7312263" y="2474446"/>
          <a:ext cx="9826396" cy="5571146"/>
        </p:xfrm>
        <a:graphic>
          <a:graphicData uri="http://schemas.openxmlformats.org/drawingml/2006/table">
            <a:tbl>
              <a:tblPr firstRow="1" bandRow="1"/>
              <a:tblGrid>
                <a:gridCol w="9826396"/>
              </a:tblGrid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-크리에이터는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9bbb59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상품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을 관리(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008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등록, 삭제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)할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Calibri"/>
                        <a:ea typeface="Calibri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크리에이터는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카테고리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를 선택하여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상품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을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등록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할수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크리에이터는 일반 문의글, 비밀글을 볼 수 있으며 답글을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달 수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크리에이터는 회원이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문의 게시판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에 남긴 문의 글에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답변할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크리에이터는 부여된 계정으로 로그인할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크리에이터는 게시판 관리를 할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크리에이터는 문의 게시판 글을 조회,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답글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답글 수정, 답글 삭제를 할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- 크리에이터는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상품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업로드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상품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수정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상품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삭제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, 상품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조회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할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크리에이터는 후기 게시판 글을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조회,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삭제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할 수 있다.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  <a:tr h="557114">
                <a:tc>
                  <a:txBody>
                    <a:bodyPr vert="horz" wrap="square" lIns="91450" tIns="45725" rIns="91450" bIns="45725" anchor="t" anchorCtr="0">
                      <a:noAutofit/>
                    </a:bodyPr>
                    <a:p>
                      <a:pPr marL="0" lvl="0" indent="0" algn="l" defTabSz="1028836" rtl="0" eaLnBrk="1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크리에이터는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일간, 주간, 월간, 연간 매출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확인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70ad47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및 </a:t>
                      </a:r>
                      <a:r>
                        <a:rPr xmlns:mc="http://schemas.openxmlformats.org/markup-compatibility/2006" xmlns:hp="http://schemas.haansoft.com/office/presentation/8.0" kumimoji="0" lang="en-US" altLang="en-US" sz="2000" b="0" i="0" u="sng" baseline="0" mc:Ignorable="hp" hp:hslEmbossed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환불</a:t>
                      </a:r>
                      <a:r>
                        <a:rPr xmlns:mc="http://schemas.openxmlformats.org/markup-compatibility/2006" xmlns:hp="http://schemas.haansoft.com/office/presentation/8.0" kumimoji="1" lang="en-US" altLang="en-US" sz="2000" b="0" i="0" baseline="0" mc:Ignorable="hp" hp:hslEmbossed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sym typeface="Arial"/>
                        </a:rPr>
                        <a:t>이 가능하다.</a:t>
                      </a:r>
                      <a:endParaRPr xmlns:mc="http://schemas.openxmlformats.org/markup-compatibility/2006" xmlns:hp="http://schemas.haansoft.com/office/presentation/8.0" kumimoji="1" lang="en-US" altLang="en-US" sz="2000" b="0" i="0" mc:Ignorable="hp" hp:hslEmbossed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sym typeface="Arial"/>
                      </a:endParaRPr>
                    </a:p>
                  </a:txBody>
                  <a:tcPr marL="91450" marR="91450" marT="45725" marB="45725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sm" len="sm"/>
                      <a:tailEnd w="sm" len="sm"/>
                    </a:lnB>
                    <a:solidFill>
                      <a:srgbClr val="eeece1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322" name=""/>
          <p:cNvSpPr txBox="1"/>
          <p:nvPr/>
        </p:nvSpPr>
        <p:spPr>
          <a:xfrm>
            <a:off x="226954" y="549188"/>
            <a:ext cx="7199623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2500" b="0" i="0" baseline="0" mc:Ignorable="hp" hp:hslEmbossed="0">
                <a:solidFill>
                  <a:srgbClr val="39515f">
                    <a:alpha val="100000"/>
                  </a:srgbClr>
                </a:solidFill>
                <a:latin typeface="Arial"/>
                <a:sym typeface="Arial"/>
              </a:rPr>
              <a:t>요구사항분석</a:t>
            </a:r>
            <a:endParaRPr xmlns:mc="http://schemas.openxmlformats.org/markup-compatibility/2006" xmlns:hp="http://schemas.haansoft.com/office/presentation/8.0" kumimoji="1" lang="en-US" altLang="en-US" sz="2500" b="0" i="0" mc:Ignorable="hp" hp:hslEmbossed="0">
              <a:solidFill>
                <a:srgbClr val="39515f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11323" name=""/>
          <p:cNvSpPr txBox="1"/>
          <p:nvPr/>
        </p:nvSpPr>
        <p:spPr>
          <a:xfrm>
            <a:off x="226954" y="226954"/>
            <a:ext cx="5083860" cy="3222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spAutoFit/>
          </a:bodyPr>
          <a:p>
            <a:pPr marL="0" lvl="0" indent="0" algn="l" defTabSz="1028836" rtl="0" eaLnBrk="1" latinLnBrk="0" hangingPunct="1">
              <a:lnSpc>
                <a:spcPct val="128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en-US" sz="1500" b="0" i="0" baseline="0" mc:Ignorable="hp" hp:hslEmbossed="0">
                <a:solidFill>
                  <a:srgbClr val="b0c0c8">
                    <a:alpha val="100000"/>
                  </a:srgbClr>
                </a:solidFill>
                <a:latin typeface="Arial"/>
                <a:sym typeface="Arial"/>
              </a:rPr>
              <a:t>Requirements Analysis</a:t>
            </a:r>
            <a:endParaRPr xmlns:mc="http://schemas.openxmlformats.org/markup-compatibility/2006" xmlns:hp="http://schemas.haansoft.com/office/presentation/8.0" kumimoji="1" lang="en-US" altLang="en-US" sz="1500" b="0" i="0" mc:Ignorable="hp" hp:hslEmbossed="0">
              <a:solidFill>
                <a:srgbClr val="b0c0c8">
                  <a:alpha val="100000"/>
                </a:srgbClr>
              </a:solidFill>
              <a:latin typeface="Arial"/>
              <a:sym typeface="Arial"/>
            </a:endParaRPr>
          </a:p>
        </p:txBody>
      </p:sp>
      <p:pic>
        <p:nvPicPr>
          <p:cNvPr id="1132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0129" y="2741086"/>
            <a:ext cx="5782192" cy="4799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1416</ep:Words>
  <ep:PresentationFormat>화면 슬라이드 쇼(4:3)</ep:PresentationFormat>
  <ep:Paragraphs>214</ep:Paragraphs>
  <ep:Slides>63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ep:HeadingPairs>
  <ep:TitlesOfParts>
    <vt:vector size="64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2022-02-15T23:05:15.000</dcterms:created>
  <dc:creator>officegen</dc:creator>
  <cp:lastModifiedBy>leeso</cp:lastModifiedBy>
  <dcterms:modified xsi:type="dcterms:W3CDTF">2022-03-06T06:18:56.209</dcterms:modified>
  <cp:revision>24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